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70" r:id="rId8"/>
    <p:sldId id="262" r:id="rId9"/>
    <p:sldId id="263" r:id="rId10"/>
    <p:sldId id="264" r:id="rId11"/>
    <p:sldId id="265" r:id="rId12"/>
    <p:sldId id="266" r:id="rId13"/>
    <p:sldId id="271" r:id="rId14"/>
    <p:sldId id="272" r:id="rId15"/>
    <p:sldId id="273" r:id="rId16"/>
    <p:sldId id="267" r:id="rId17"/>
    <p:sldId id="268" r:id="rId18"/>
    <p:sldId id="269"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82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SkillCraft: مرشدك الشخصي لتطوير المهارات</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6858924" y="214849"/>
            <a:ext cx="7556421" cy="362903"/>
          </a:xfrm>
          <a:prstGeom prst="rect">
            <a:avLst/>
          </a:prstGeom>
          <a:noFill/>
          <a:ln/>
        </p:spPr>
        <p:txBody>
          <a:bodyPr wrap="none" lIns="0" tIns="0" rIns="0" bIns="0" rtlCol="0" anchor="t"/>
          <a:lstStyle/>
          <a:p>
            <a:pPr marL="0" indent="0" algn="r" rtl="1">
              <a:lnSpc>
                <a:spcPts val="2850"/>
              </a:lnSpc>
              <a:buNone/>
            </a:pP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الجمهورية العربيّة السوريّة</a:t>
            </a:r>
            <a:br>
              <a:rPr lang="ar-SY" sz="1750" dirty="0">
                <a:solidFill>
                  <a:srgbClr val="272525"/>
                </a:solidFill>
                <a:latin typeface="Times New Roman" panose="02020603050405020304" pitchFamily="18" charset="0"/>
                <a:ea typeface="Inter" pitchFamily="34" charset="-122"/>
                <a:cs typeface="Times New Roman" panose="02020603050405020304" pitchFamily="18" charset="0"/>
              </a:rPr>
            </a:br>
            <a:r>
              <a:rPr lang="ar-SY" sz="1750" dirty="0">
                <a:solidFill>
                  <a:srgbClr val="272525"/>
                </a:solidFill>
                <a:latin typeface="Times New Roman" panose="02020603050405020304" pitchFamily="18" charset="0"/>
                <a:ea typeface="Inter" pitchFamily="34" charset="-122"/>
                <a:cs typeface="Times New Roman" panose="02020603050405020304" pitchFamily="18" charset="0"/>
              </a:rPr>
              <a:t>المعهد العالي للعلوم التطبيقيّة والتكنولوجيا</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882991"/>
            <a:ext cx="7556421" cy="362903"/>
          </a:xfrm>
          <a:prstGeom prst="rect">
            <a:avLst/>
          </a:prstGeom>
          <a:noFill/>
          <a:ln/>
        </p:spPr>
        <p:txBody>
          <a:bodyPr wrap="none" lIns="0" tIns="0" rIns="0" bIns="0" rtlCol="0" anchor="t"/>
          <a:lstStyle/>
          <a:p>
            <a:pPr marL="0" indent="0" algn="ct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إعداد الطالب: عمار سمرة</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6280190" y="5501045"/>
            <a:ext cx="7556421" cy="362903"/>
          </a:xfrm>
          <a:prstGeom prst="rect">
            <a:avLst/>
          </a:prstGeom>
          <a:noFill/>
          <a:ln/>
        </p:spPr>
        <p:txBody>
          <a:bodyPr wrap="none" lIns="0" tIns="0" rIns="0" bIns="0" rtlCol="0" anchor="t"/>
          <a:lstStyle/>
          <a:p>
            <a:pPr marL="0" indent="0" algn="ct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إشراف: د.رياض سنبل</a:t>
            </a:r>
            <a:endParaRPr lang="en-US" sz="17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1172433-764E-1287-21CC-8B063EB54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6460" y="214849"/>
            <a:ext cx="1348740" cy="1348740"/>
          </a:xfrm>
          <a:prstGeom prst="rect">
            <a:avLst/>
          </a:prstGeom>
        </p:spPr>
      </p:pic>
      <p:sp>
        <p:nvSpPr>
          <p:cNvPr id="8" name="Text 1">
            <a:extLst>
              <a:ext uri="{FF2B5EF4-FFF2-40B4-BE49-F238E27FC236}">
                <a16:creationId xmlns:a16="http://schemas.microsoft.com/office/drawing/2014/main" id="{C5998387-1F08-95FF-453B-AE45F4848002}"/>
              </a:ext>
            </a:extLst>
          </p:cNvPr>
          <p:cNvSpPr/>
          <p:nvPr/>
        </p:nvSpPr>
        <p:spPr>
          <a:xfrm>
            <a:off x="6432590" y="4417338"/>
            <a:ext cx="7556421" cy="362903"/>
          </a:xfrm>
          <a:prstGeom prst="rect">
            <a:avLst/>
          </a:prstGeom>
          <a:noFill/>
          <a:ln/>
        </p:spPr>
        <p:txBody>
          <a:bodyPr wrap="none" lIns="0" tIns="0" rIns="0" bIns="0" rtlCol="0" anchor="t"/>
          <a:lstStyle/>
          <a:p>
            <a:pPr marL="0" indent="0" algn="ct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مشروع السنة الرابعة في هندسة البرمجيات والذكاء الاصطناعي</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04756"/>
            <a:ext cx="130428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الأمامية: تطبيق الصفحة الواحدة (SPA) باستخدام React</a:t>
            </a:r>
            <a:endParaRPr lang="en-US" sz="4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917627"/>
            <a:ext cx="1304282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واجهة المستخدم هي تطبيق ويب تفاعلي وسريع الاستجابة مبني باستخدام مكتبة </a:t>
            </a: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React</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القوية. يضمن تصميم تطبيق الصفحة الواحدة (SPA) تجربة مستخدم سلسة وسريعة، حيث يتم تحميل الصفحة مرة واحدة فقط ويتم تحديث المحتوى ديناميكياً.</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898582"/>
            <a:ext cx="13042821" cy="3426142"/>
          </a:xfrm>
          <a:prstGeom prst="roundRect">
            <a:avLst>
              <a:gd name="adj" fmla="val 2781"/>
            </a:avLst>
          </a:prstGeom>
          <a:solidFill>
            <a:srgbClr val="E0D7F4"/>
          </a:solidFill>
          <a:ln w="7620">
            <a:solidFill>
              <a:srgbClr val="C6BDDA"/>
            </a:solidFill>
            <a:prstDash val="solid"/>
          </a:ln>
        </p:spPr>
      </p:sp>
      <p:sp>
        <p:nvSpPr>
          <p:cNvPr id="5" name="Shape 3"/>
          <p:cNvSpPr/>
          <p:nvPr/>
        </p:nvSpPr>
        <p:spPr>
          <a:xfrm>
            <a:off x="801410" y="3906203"/>
            <a:ext cx="6513790" cy="1705451"/>
          </a:xfrm>
          <a:prstGeom prst="roundRect">
            <a:avLst>
              <a:gd name="adj" fmla="val 5586"/>
            </a:avLst>
          </a:prstGeom>
          <a:solidFill>
            <a:srgbClr val="E0D7F4"/>
          </a:solidFill>
          <a:ln/>
        </p:spPr>
      </p:sp>
      <p:sp>
        <p:nvSpPr>
          <p:cNvPr id="6" name="Text 4"/>
          <p:cNvSpPr/>
          <p:nvPr/>
        </p:nvSpPr>
        <p:spPr>
          <a:xfrm>
            <a:off x="1028224" y="4133017"/>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React Router</a:t>
            </a:r>
            <a:endParaRPr lang="en-US" sz="2450" dirty="0">
              <a:latin typeface="Times New Roman" panose="02020603050405020304" pitchFamily="18" charset="0"/>
              <a:cs typeface="Times New Roman" panose="02020603050405020304" pitchFamily="18" charset="0"/>
            </a:endParaRPr>
          </a:p>
        </p:txBody>
      </p:sp>
      <p:sp>
        <p:nvSpPr>
          <p:cNvPr id="7" name="Text 5"/>
          <p:cNvSpPr/>
          <p:nvPr/>
        </p:nvSpPr>
        <p:spPr>
          <a:xfrm>
            <a:off x="1028224" y="4659035"/>
            <a:ext cx="572000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للتنقل السلس والفعال داخل التطبيق، مما يوفر تجربة تشبه تطبيقات سطح المكتب.</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315200" y="3906203"/>
            <a:ext cx="6513790" cy="1705451"/>
          </a:xfrm>
          <a:prstGeom prst="rect">
            <a:avLst/>
          </a:prstGeom>
          <a:solidFill>
            <a:srgbClr val="E0D7F4"/>
          </a:solidFill>
          <a:ln/>
        </p:spPr>
      </p:sp>
      <p:sp>
        <p:nvSpPr>
          <p:cNvPr id="9" name="Shape 7"/>
          <p:cNvSpPr/>
          <p:nvPr/>
        </p:nvSpPr>
        <p:spPr>
          <a:xfrm>
            <a:off x="7315200" y="3906203"/>
            <a:ext cx="30480" cy="1705451"/>
          </a:xfrm>
          <a:prstGeom prst="roundRect">
            <a:avLst>
              <a:gd name="adj" fmla="val 312558"/>
            </a:avLst>
          </a:prstGeom>
          <a:solidFill>
            <a:srgbClr val="C6BDDA"/>
          </a:solidFill>
          <a:ln/>
        </p:spPr>
      </p:sp>
      <p:sp>
        <p:nvSpPr>
          <p:cNvPr id="10" name="Text 8"/>
          <p:cNvSpPr/>
          <p:nvPr/>
        </p:nvSpPr>
        <p:spPr>
          <a:xfrm>
            <a:off x="7882176" y="4133017"/>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Context API</a:t>
            </a:r>
            <a:endParaRPr lang="en-US" sz="2450" dirty="0">
              <a:latin typeface="Times New Roman" panose="02020603050405020304" pitchFamily="18" charset="0"/>
              <a:cs typeface="Times New Roman" panose="02020603050405020304" pitchFamily="18" charset="0"/>
            </a:endParaRPr>
          </a:p>
        </p:txBody>
      </p:sp>
      <p:sp>
        <p:nvSpPr>
          <p:cNvPr id="11" name="Text 9"/>
          <p:cNvSpPr/>
          <p:nvPr/>
        </p:nvSpPr>
        <p:spPr>
          <a:xfrm>
            <a:off x="7882176" y="4659035"/>
            <a:ext cx="572000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لإدارة الحالة العامة للتطبيق، مثل معلومات المصادقة والثيم، مما يقلل من تمرير الخصائص (Prop Drilling).</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801410" y="5611654"/>
            <a:ext cx="6513790" cy="1705451"/>
          </a:xfrm>
          <a:prstGeom prst="rect">
            <a:avLst/>
          </a:prstGeom>
          <a:solidFill>
            <a:srgbClr val="E0D7F4"/>
          </a:solidFill>
          <a:ln/>
        </p:spPr>
      </p:sp>
      <p:sp>
        <p:nvSpPr>
          <p:cNvPr id="13" name="Shape 11"/>
          <p:cNvSpPr/>
          <p:nvPr/>
        </p:nvSpPr>
        <p:spPr>
          <a:xfrm>
            <a:off x="801410" y="5611654"/>
            <a:ext cx="6513790" cy="30480"/>
          </a:xfrm>
          <a:prstGeom prst="roundRect">
            <a:avLst>
              <a:gd name="adj" fmla="val 312558"/>
            </a:avLst>
          </a:prstGeom>
          <a:solidFill>
            <a:srgbClr val="C6BDDA"/>
          </a:solidFill>
          <a:ln/>
        </p:spPr>
      </p:sp>
      <p:sp>
        <p:nvSpPr>
          <p:cNvPr id="14" name="Text 12"/>
          <p:cNvSpPr/>
          <p:nvPr/>
        </p:nvSpPr>
        <p:spPr>
          <a:xfrm>
            <a:off x="1028224" y="583846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Axios مع Interceptors</a:t>
            </a:r>
            <a:endParaRPr lang="en-US" sz="2450" dirty="0">
              <a:latin typeface="Times New Roman" panose="02020603050405020304" pitchFamily="18" charset="0"/>
              <a:cs typeface="Times New Roman" panose="02020603050405020304" pitchFamily="18" charset="0"/>
            </a:endParaRPr>
          </a:p>
        </p:txBody>
      </p:sp>
      <p:sp>
        <p:nvSpPr>
          <p:cNvPr id="15" name="Text 13"/>
          <p:cNvSpPr/>
          <p:nvPr/>
        </p:nvSpPr>
        <p:spPr>
          <a:xfrm>
            <a:off x="1028224" y="6364486"/>
            <a:ext cx="572000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للتواصل الآمن والفعال مع الـ API الخلفي، مع معالجة الأخطاء والتصديق بشكل مركزي.</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7315200" y="5611654"/>
            <a:ext cx="6513790" cy="1705451"/>
          </a:xfrm>
          <a:prstGeom prst="rect">
            <a:avLst/>
          </a:prstGeom>
          <a:solidFill>
            <a:srgbClr val="E0D7F4"/>
          </a:solidFill>
          <a:ln/>
        </p:spPr>
      </p:sp>
      <p:sp>
        <p:nvSpPr>
          <p:cNvPr id="17" name="Shape 15"/>
          <p:cNvSpPr/>
          <p:nvPr/>
        </p:nvSpPr>
        <p:spPr>
          <a:xfrm>
            <a:off x="7315200" y="5611654"/>
            <a:ext cx="30480" cy="1705451"/>
          </a:xfrm>
          <a:prstGeom prst="roundRect">
            <a:avLst>
              <a:gd name="adj" fmla="val 312558"/>
            </a:avLst>
          </a:prstGeom>
          <a:solidFill>
            <a:srgbClr val="C6BDDA"/>
          </a:solidFill>
          <a:ln/>
        </p:spPr>
      </p:sp>
      <p:sp>
        <p:nvSpPr>
          <p:cNvPr id="18" name="Shape 16"/>
          <p:cNvSpPr/>
          <p:nvPr/>
        </p:nvSpPr>
        <p:spPr>
          <a:xfrm>
            <a:off x="7315200" y="5611654"/>
            <a:ext cx="6513790" cy="30480"/>
          </a:xfrm>
          <a:prstGeom prst="roundRect">
            <a:avLst>
              <a:gd name="adj" fmla="val 312558"/>
            </a:avLst>
          </a:prstGeom>
          <a:solidFill>
            <a:srgbClr val="C6BDDA"/>
          </a:solidFill>
          <a:ln/>
        </p:spPr>
      </p:sp>
      <p:sp>
        <p:nvSpPr>
          <p:cNvPr id="19" name="Text 17"/>
          <p:cNvSpPr/>
          <p:nvPr/>
        </p:nvSpPr>
        <p:spPr>
          <a:xfrm>
            <a:off x="7882176" y="583846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Bootstrap &amp; SASS</a:t>
            </a:r>
            <a:endParaRPr lang="en-US" sz="2450" dirty="0">
              <a:latin typeface="Times New Roman" panose="02020603050405020304" pitchFamily="18" charset="0"/>
              <a:cs typeface="Times New Roman" panose="02020603050405020304" pitchFamily="18" charset="0"/>
            </a:endParaRPr>
          </a:p>
        </p:txBody>
      </p:sp>
      <p:sp>
        <p:nvSpPr>
          <p:cNvPr id="20" name="Text 18"/>
          <p:cNvSpPr/>
          <p:nvPr/>
        </p:nvSpPr>
        <p:spPr>
          <a:xfrm>
            <a:off x="7882176" y="6364486"/>
            <a:ext cx="5720001" cy="725805"/>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لتصميم متجاوب وجذاب بصرياً، يضمن التوافق مع مختلف الأجهزة ويوفر إمكانيات تخصيص واسعة.</a:t>
            </a:r>
            <a:endParaRPr lang="en-US" sz="1750" dirty="0">
              <a:latin typeface="Times New Roman" panose="02020603050405020304" pitchFamily="18" charset="0"/>
              <a:cs typeface="Times New Roman" panose="02020603050405020304" pitchFamily="18" charset="0"/>
            </a:endParaRPr>
          </a:p>
        </p:txBody>
      </p:sp>
      <p:sp>
        <p:nvSpPr>
          <p:cNvPr id="21" name="Shape 19"/>
          <p:cNvSpPr/>
          <p:nvPr/>
        </p:nvSpPr>
        <p:spPr>
          <a:xfrm>
            <a:off x="7031712" y="4475440"/>
            <a:ext cx="566976" cy="566976"/>
          </a:xfrm>
          <a:prstGeom prst="roundRect">
            <a:avLst>
              <a:gd name="adj" fmla="val 16803"/>
            </a:avLst>
          </a:prstGeom>
          <a:solidFill>
            <a:srgbClr val="FDFAF7"/>
          </a:solidFill>
          <a:ln w="30480">
            <a:solidFill>
              <a:srgbClr val="C6BDDA"/>
            </a:solidFill>
            <a:prstDash val="solid"/>
          </a:ln>
        </p:spPr>
      </p:sp>
      <p:pic>
        <p:nvPicPr>
          <p:cNvPr id="22" name="Image 0" descr="preencoded.png"/>
          <p:cNvPicPr>
            <a:picLocks noChangeAspect="1"/>
          </p:cNvPicPr>
          <p:nvPr/>
        </p:nvPicPr>
        <p:blipFill>
          <a:blip r:embed="rId3"/>
          <a:stretch>
            <a:fillRect/>
          </a:stretch>
        </p:blipFill>
        <p:spPr>
          <a:xfrm>
            <a:off x="7173397" y="4581763"/>
            <a:ext cx="283488" cy="354330"/>
          </a:xfrm>
          <a:prstGeom prst="rect">
            <a:avLst/>
          </a:prstGeom>
        </p:spPr>
      </p:pic>
      <p:sp>
        <p:nvSpPr>
          <p:cNvPr id="23" name="Shape 20"/>
          <p:cNvSpPr/>
          <p:nvPr/>
        </p:nvSpPr>
        <p:spPr>
          <a:xfrm>
            <a:off x="7031712" y="6180892"/>
            <a:ext cx="566976" cy="566976"/>
          </a:xfrm>
          <a:prstGeom prst="roundRect">
            <a:avLst>
              <a:gd name="adj" fmla="val 16803"/>
            </a:avLst>
          </a:prstGeom>
          <a:solidFill>
            <a:srgbClr val="FDFAF7"/>
          </a:solidFill>
          <a:ln w="30480">
            <a:solidFill>
              <a:srgbClr val="C6BDDA"/>
            </a:solidFill>
            <a:prstDash val="solid"/>
          </a:ln>
        </p:spPr>
      </p:sp>
      <p:pic>
        <p:nvPicPr>
          <p:cNvPr id="24" name="Image 1" descr="preencoded.png"/>
          <p:cNvPicPr>
            <a:picLocks noChangeAspect="1"/>
          </p:cNvPicPr>
          <p:nvPr/>
        </p:nvPicPr>
        <p:blipFill>
          <a:blip r:embed="rId4"/>
          <a:stretch>
            <a:fillRect/>
          </a:stretch>
        </p:blipFill>
        <p:spPr>
          <a:xfrm>
            <a:off x="7173397" y="6287214"/>
            <a:ext cx="283488" cy="3543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26850" y="562689"/>
            <a:ext cx="9587270" cy="703421"/>
          </a:xfrm>
          <a:prstGeom prst="rect">
            <a:avLst/>
          </a:prstGeom>
          <a:noFill/>
          <a:ln/>
        </p:spPr>
        <p:txBody>
          <a:bodyPr wrap="none" lIns="0" tIns="0" rIns="0" bIns="0" rtlCol="0" anchor="t"/>
          <a:lstStyle/>
          <a:p>
            <a:pPr marL="0" indent="0" algn="r" rtl="1">
              <a:lnSpc>
                <a:spcPts val="5500"/>
              </a:lnSpc>
              <a:buNone/>
            </a:pPr>
            <a:r>
              <a:rPr lang="en-US" sz="4400" b="1" dirty="0">
                <a:solidFill>
                  <a:srgbClr val="F95F88"/>
                </a:solidFill>
                <a:latin typeface="Times New Roman" panose="02020603050405020304" pitchFamily="18" charset="0"/>
                <a:ea typeface="Petrona Bold" pitchFamily="34" charset="-122"/>
                <a:cs typeface="Times New Roman" panose="02020603050405020304" pitchFamily="18" charset="0"/>
              </a:rPr>
              <a:t>الميزة المبتكرة: توليد المحتوى بـ Gemini AI</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16280" y="1757243"/>
            <a:ext cx="6349246" cy="982266"/>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تتكامل منصة SkillCraft بشكل مبتكر مع نموذج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Gemini AI من Google</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لتوليد المحتوى التعليمي ديناميكياً. هذه الميزة تحوّل العملية التعليمية من مجرد استهلاك للمعلومات إلى تجربة شخصية ومخصصة.</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16280" y="2923699"/>
            <a:ext cx="6349246" cy="654844"/>
          </a:xfrm>
          <a:prstGeom prst="rect">
            <a:avLst/>
          </a:prstGeom>
          <a:noFill/>
          <a:ln/>
        </p:spPr>
        <p:txBody>
          <a:bodyPr wrap="square" lIns="0" tIns="0" rIns="0" bIns="0" rtlCol="0" anchor="t"/>
          <a:lstStyle/>
          <a:p>
            <a:pPr marL="342900" indent="-342900" algn="r" rtl="1">
              <a:lnSpc>
                <a:spcPts val="25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يمكن للمستخدم إدخال موضوع معين، ويقوم النظام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بإنشاء خريطة طريق كاملة ومنظمة</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أو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اختبارات ذات صلة</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في ثوانٍ معدودة.</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16280" y="3650099"/>
            <a:ext cx="6349246" cy="654844"/>
          </a:xfrm>
          <a:prstGeom prst="rect">
            <a:avLst/>
          </a:prstGeom>
          <a:noFill/>
          <a:ln/>
        </p:spPr>
        <p:txBody>
          <a:bodyPr wrap="square" lIns="0" tIns="0" rIns="0" bIns="0" rtlCol="0" anchor="t"/>
          <a:lstStyle/>
          <a:p>
            <a:pPr marL="342900" indent="-342900" algn="r" rtl="1">
              <a:lnSpc>
                <a:spcPts val="25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تم تحقيق هذا التكامل </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باستخدام</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(Adapter Pattern)</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لعزل خدمة الذكاء الاصطناعي، مما يتيح استبدالها بسهولة في المستقبل.</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16280" y="4376499"/>
            <a:ext cx="6349246" cy="982266"/>
          </a:xfrm>
          <a:prstGeom prst="rect">
            <a:avLst/>
          </a:prstGeom>
          <a:noFill/>
          <a:ln/>
        </p:spPr>
        <p:txBody>
          <a:bodyPr wrap="square" lIns="0" tIns="0" rIns="0" bIns="0" rtlCol="0" anchor="t"/>
          <a:lstStyle/>
          <a:p>
            <a:pPr marL="342900" indent="-342900" algn="r" rtl="1">
              <a:lnSpc>
                <a:spcPts val="25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كما تم </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استخدام</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(Strategy Pattern)</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للتبديل بين آليات إنشاء المحتوى المختلفة، سواء كانت يدوية أو آلية بواسطة الذكاء الاصطناعي، مما يوفر مرونة كبيرة للمطورين والمستخدمين.</a:t>
            </a:r>
            <a:endParaRPr lang="en-US" sz="16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572494" y="1803202"/>
            <a:ext cx="6349246" cy="63492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287083" y="1734503"/>
            <a:ext cx="9549527" cy="779621"/>
          </a:xfrm>
          <a:prstGeom prst="rect">
            <a:avLst/>
          </a:prstGeom>
          <a:noFill/>
          <a:ln/>
        </p:spPr>
        <p:txBody>
          <a:bodyPr wrap="non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الأنماط التصميمية (Design Patterns)</a:t>
            </a:r>
            <a:endParaRPr lang="en-US" sz="4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967752"/>
            <a:ext cx="13042821" cy="362903"/>
          </a:xfrm>
          <a:prstGeom prst="rect">
            <a:avLst/>
          </a:prstGeom>
          <a:noFill/>
          <a:ln/>
        </p:spPr>
        <p:txBody>
          <a:bodyPr wrap="non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طبقنا أنماط تصميم رئيسية في النظام لضمان كود نظيف، قابل للتوسع، وسهل الصيانة:</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9640252" y="3585805"/>
            <a:ext cx="4196358" cy="2909173"/>
          </a:xfrm>
          <a:prstGeom prst="roundRect">
            <a:avLst>
              <a:gd name="adj" fmla="val 3275"/>
            </a:avLst>
          </a:prstGeom>
          <a:solidFill>
            <a:srgbClr val="FDFAF7"/>
          </a:solidFill>
          <a:ln w="30480">
            <a:solidFill>
              <a:srgbClr val="C6BDDA"/>
            </a:solidFill>
            <a:prstDash val="solid"/>
          </a:ln>
        </p:spPr>
      </p:sp>
      <p:sp>
        <p:nvSpPr>
          <p:cNvPr id="5" name="Shape 3"/>
          <p:cNvSpPr/>
          <p:nvPr/>
        </p:nvSpPr>
        <p:spPr>
          <a:xfrm>
            <a:off x="9640252" y="3585805"/>
            <a:ext cx="121920" cy="2909173"/>
          </a:xfrm>
          <a:prstGeom prst="roundRect">
            <a:avLst>
              <a:gd name="adj" fmla="val 78139"/>
            </a:avLst>
          </a:prstGeom>
          <a:solidFill>
            <a:srgbClr val="6237C8"/>
          </a:solidFill>
          <a:ln/>
        </p:spPr>
      </p:sp>
      <p:sp>
        <p:nvSpPr>
          <p:cNvPr id="6" name="Text 4"/>
          <p:cNvSpPr/>
          <p:nvPr/>
        </p:nvSpPr>
        <p:spPr>
          <a:xfrm>
            <a:off x="9897547" y="3843099"/>
            <a:ext cx="3590330" cy="1169789"/>
          </a:xfrm>
          <a:prstGeom prst="rect">
            <a:avLst/>
          </a:prstGeom>
          <a:noFill/>
          <a:ln/>
        </p:spPr>
        <p:txBody>
          <a:bodyPr wrap="squar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نمط المستودع ووحدة العمل (Repository &amp; Unit of Work)</a:t>
            </a:r>
            <a:endParaRPr lang="en-US" sz="2450" dirty="0">
              <a:latin typeface="Times New Roman" panose="02020603050405020304" pitchFamily="18" charset="0"/>
              <a:cs typeface="Times New Roman" panose="02020603050405020304" pitchFamily="18" charset="0"/>
            </a:endParaRPr>
          </a:p>
        </p:txBody>
      </p:sp>
      <p:sp>
        <p:nvSpPr>
          <p:cNvPr id="7" name="Text 5"/>
          <p:cNvSpPr/>
          <p:nvPr/>
        </p:nvSpPr>
        <p:spPr>
          <a:xfrm>
            <a:off x="9897547" y="5148977"/>
            <a:ext cx="3590330"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لتجريد الوصول إلى البيانات وضمان سلامة المعاملات، مما يسهل التعامل مع مصادر البيانات المختلفة.</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217081" y="3585805"/>
            <a:ext cx="4196358" cy="2909173"/>
          </a:xfrm>
          <a:prstGeom prst="roundRect">
            <a:avLst>
              <a:gd name="adj" fmla="val 3275"/>
            </a:avLst>
          </a:prstGeom>
          <a:solidFill>
            <a:srgbClr val="FDFAF7"/>
          </a:solidFill>
          <a:ln w="30480">
            <a:solidFill>
              <a:srgbClr val="C6BDDA"/>
            </a:solidFill>
            <a:prstDash val="solid"/>
          </a:ln>
        </p:spPr>
      </p:sp>
      <p:sp>
        <p:nvSpPr>
          <p:cNvPr id="9" name="Shape 7"/>
          <p:cNvSpPr/>
          <p:nvPr/>
        </p:nvSpPr>
        <p:spPr>
          <a:xfrm>
            <a:off x="5217081" y="3585805"/>
            <a:ext cx="121920" cy="2909173"/>
          </a:xfrm>
          <a:prstGeom prst="roundRect">
            <a:avLst>
              <a:gd name="adj" fmla="val 78139"/>
            </a:avLst>
          </a:prstGeom>
          <a:solidFill>
            <a:srgbClr val="6237C8"/>
          </a:solidFill>
          <a:ln/>
        </p:spPr>
      </p:sp>
      <p:sp>
        <p:nvSpPr>
          <p:cNvPr id="10" name="Text 8"/>
          <p:cNvSpPr/>
          <p:nvPr/>
        </p:nvSpPr>
        <p:spPr>
          <a:xfrm>
            <a:off x="5474375" y="3843099"/>
            <a:ext cx="3590330" cy="779859"/>
          </a:xfrm>
          <a:prstGeom prst="rect">
            <a:avLst/>
          </a:prstGeom>
          <a:noFill/>
          <a:ln/>
        </p:spPr>
        <p:txBody>
          <a:bodyPr wrap="squar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نمط الاستراتيجية والمصنع (Strategy &amp; Factory)</a:t>
            </a:r>
            <a:endParaRPr lang="en-US" sz="2450" dirty="0">
              <a:latin typeface="Times New Roman" panose="02020603050405020304" pitchFamily="18" charset="0"/>
              <a:cs typeface="Times New Roman" panose="02020603050405020304" pitchFamily="18" charset="0"/>
            </a:endParaRPr>
          </a:p>
        </p:txBody>
      </p:sp>
      <p:sp>
        <p:nvSpPr>
          <p:cNvPr id="11" name="Text 9"/>
          <p:cNvSpPr/>
          <p:nvPr/>
        </p:nvSpPr>
        <p:spPr>
          <a:xfrm>
            <a:off x="5474375" y="4759047"/>
            <a:ext cx="3590330"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للسماح بوجود خوارزميات مرنة لإنشاء المحتوى (يدوي مقابل آلي)، مما يوفر مرونة كبيرة في تطوير الميزات.</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93909" y="3585805"/>
            <a:ext cx="4196358" cy="2909173"/>
          </a:xfrm>
          <a:prstGeom prst="roundRect">
            <a:avLst>
              <a:gd name="adj" fmla="val 3275"/>
            </a:avLst>
          </a:prstGeom>
          <a:solidFill>
            <a:srgbClr val="FDFAF7"/>
          </a:solidFill>
          <a:ln w="30480">
            <a:solidFill>
              <a:srgbClr val="C6BDDA"/>
            </a:solidFill>
            <a:prstDash val="solid"/>
          </a:ln>
        </p:spPr>
      </p:sp>
      <p:sp>
        <p:nvSpPr>
          <p:cNvPr id="13" name="Shape 11"/>
          <p:cNvSpPr/>
          <p:nvPr/>
        </p:nvSpPr>
        <p:spPr>
          <a:xfrm>
            <a:off x="793909" y="3585805"/>
            <a:ext cx="121920" cy="2909173"/>
          </a:xfrm>
          <a:prstGeom prst="roundRect">
            <a:avLst>
              <a:gd name="adj" fmla="val 78139"/>
            </a:avLst>
          </a:prstGeom>
          <a:solidFill>
            <a:srgbClr val="6237C8"/>
          </a:solidFill>
          <a:ln/>
        </p:spPr>
      </p:sp>
      <p:sp>
        <p:nvSpPr>
          <p:cNvPr id="14" name="Text 12"/>
          <p:cNvSpPr/>
          <p:nvPr/>
        </p:nvSpPr>
        <p:spPr>
          <a:xfrm>
            <a:off x="1522690" y="3843099"/>
            <a:ext cx="3118842"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نمط المهايئ (Adapter)</a:t>
            </a:r>
            <a:endParaRPr lang="en-US" sz="2450" dirty="0">
              <a:latin typeface="Times New Roman" panose="02020603050405020304" pitchFamily="18" charset="0"/>
              <a:cs typeface="Times New Roman" panose="02020603050405020304" pitchFamily="18" charset="0"/>
            </a:endParaRPr>
          </a:p>
        </p:txBody>
      </p:sp>
      <p:sp>
        <p:nvSpPr>
          <p:cNvPr id="15" name="Text 13"/>
          <p:cNvSpPr/>
          <p:nvPr/>
        </p:nvSpPr>
        <p:spPr>
          <a:xfrm>
            <a:off x="1051203" y="4369118"/>
            <a:ext cx="3590330"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لفصل نظامنا عن خدمة </a:t>
            </a:r>
            <a:r>
              <a:rPr lang="en-US" sz="1750" dirty="0">
                <a:solidFill>
                  <a:srgbClr val="0F9D58"/>
                </a:solidFill>
                <a:latin typeface="Times New Roman" panose="02020603050405020304" pitchFamily="18" charset="0"/>
                <a:ea typeface="Inter" pitchFamily="34" charset="-122"/>
                <a:cs typeface="Times New Roman" panose="02020603050405020304" pitchFamily="18" charset="0"/>
              </a:rPr>
              <a:t>Gemini AI</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الخارجية، مما يضمن سهولة استبدالها أو تحديثها مستقبلاً دون التأثير على بقية النظام.</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D13544-F34F-8B95-E0DC-440A621FE3D6}"/>
              </a:ext>
            </a:extLst>
          </p:cNvPr>
          <p:cNvPicPr>
            <a:picLocks noChangeAspect="1"/>
          </p:cNvPicPr>
          <p:nvPr/>
        </p:nvPicPr>
        <p:blipFill>
          <a:blip r:embed="rId2"/>
          <a:stretch>
            <a:fillRect/>
          </a:stretch>
        </p:blipFill>
        <p:spPr>
          <a:xfrm>
            <a:off x="3200400" y="0"/>
            <a:ext cx="8229600" cy="8229600"/>
          </a:xfrm>
          <a:prstGeom prst="rect">
            <a:avLst/>
          </a:prstGeom>
        </p:spPr>
      </p:pic>
    </p:spTree>
    <p:extLst>
      <p:ext uri="{BB962C8B-B14F-4D97-AF65-F5344CB8AC3E}">
        <p14:creationId xmlns:p14="http://schemas.microsoft.com/office/powerpoint/2010/main" val="361431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4914E6-18E0-EE01-828B-6531A1BF0CF0}"/>
              </a:ext>
            </a:extLst>
          </p:cNvPr>
          <p:cNvPicPr>
            <a:picLocks noChangeAspect="1"/>
          </p:cNvPicPr>
          <p:nvPr/>
        </p:nvPicPr>
        <p:blipFill>
          <a:blip r:embed="rId2"/>
          <a:stretch>
            <a:fillRect/>
          </a:stretch>
        </p:blipFill>
        <p:spPr>
          <a:xfrm>
            <a:off x="3200400" y="0"/>
            <a:ext cx="8229600" cy="8229600"/>
          </a:xfrm>
          <a:prstGeom prst="rect">
            <a:avLst/>
          </a:prstGeom>
        </p:spPr>
      </p:pic>
      <p:sp>
        <p:nvSpPr>
          <p:cNvPr id="4" name="TextBox 3">
            <a:extLst>
              <a:ext uri="{FF2B5EF4-FFF2-40B4-BE49-F238E27FC236}">
                <a16:creationId xmlns:a16="http://schemas.microsoft.com/office/drawing/2014/main" id="{9662A256-1512-6CD8-4CCE-A0FEF699DFDD}"/>
              </a:ext>
            </a:extLst>
          </p:cNvPr>
          <p:cNvSpPr txBox="1"/>
          <p:nvPr/>
        </p:nvSpPr>
        <p:spPr>
          <a:xfrm>
            <a:off x="6629400" y="3265715"/>
            <a:ext cx="1371600" cy="307777"/>
          </a:xfrm>
          <a:prstGeom prst="rect">
            <a:avLst/>
          </a:prstGeom>
          <a:solidFill>
            <a:schemeClr val="bg1"/>
          </a:solidFill>
        </p:spPr>
        <p:txBody>
          <a:bodyPr wrap="square" rtlCol="0">
            <a:spAutoFit/>
          </a:bodyPr>
          <a:lstStyle/>
          <a:p>
            <a:r>
              <a:rPr lang="en-US" sz="1400" dirty="0" err="1"/>
              <a:t>StepsRepository</a:t>
            </a:r>
            <a:endParaRPr lang="en-US" sz="1400" dirty="0"/>
          </a:p>
        </p:txBody>
      </p:sp>
      <p:sp>
        <p:nvSpPr>
          <p:cNvPr id="5" name="TextBox 4">
            <a:extLst>
              <a:ext uri="{FF2B5EF4-FFF2-40B4-BE49-F238E27FC236}">
                <a16:creationId xmlns:a16="http://schemas.microsoft.com/office/drawing/2014/main" id="{7BFC7562-69E4-CD71-592E-1EC1FB522EEC}"/>
              </a:ext>
            </a:extLst>
          </p:cNvPr>
          <p:cNvSpPr txBox="1"/>
          <p:nvPr/>
        </p:nvSpPr>
        <p:spPr>
          <a:xfrm>
            <a:off x="6389914" y="4318653"/>
            <a:ext cx="1850572" cy="307777"/>
          </a:xfrm>
          <a:prstGeom prst="rect">
            <a:avLst/>
          </a:prstGeom>
          <a:solidFill>
            <a:schemeClr val="bg1"/>
          </a:solidFill>
        </p:spPr>
        <p:txBody>
          <a:bodyPr wrap="square" rtlCol="0">
            <a:spAutoFit/>
          </a:bodyPr>
          <a:lstStyle/>
          <a:p>
            <a:r>
              <a:rPr lang="en-US" sz="1400" dirty="0" err="1"/>
              <a:t>MilestonesRepository</a:t>
            </a:r>
            <a:endParaRPr lang="en-US" sz="1400" dirty="0"/>
          </a:p>
        </p:txBody>
      </p:sp>
    </p:spTree>
    <p:extLst>
      <p:ext uri="{BB962C8B-B14F-4D97-AF65-F5344CB8AC3E}">
        <p14:creationId xmlns:p14="http://schemas.microsoft.com/office/powerpoint/2010/main" val="379844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A4B13-8953-6760-C62E-F05CB2FE6AC7}"/>
              </a:ext>
            </a:extLst>
          </p:cNvPr>
          <p:cNvPicPr>
            <a:picLocks noChangeAspect="1"/>
          </p:cNvPicPr>
          <p:nvPr/>
        </p:nvPicPr>
        <p:blipFill>
          <a:blip r:embed="rId2"/>
          <a:stretch>
            <a:fillRect/>
          </a:stretch>
        </p:blipFill>
        <p:spPr>
          <a:xfrm>
            <a:off x="3200400" y="0"/>
            <a:ext cx="8229600" cy="8229600"/>
          </a:xfrm>
          <a:prstGeom prst="rect">
            <a:avLst/>
          </a:prstGeom>
        </p:spPr>
      </p:pic>
    </p:spTree>
    <p:extLst>
      <p:ext uri="{BB962C8B-B14F-4D97-AF65-F5344CB8AC3E}">
        <p14:creationId xmlns:p14="http://schemas.microsoft.com/office/powerpoint/2010/main" val="249907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479631" y="526852"/>
            <a:ext cx="5480209" cy="658535"/>
          </a:xfrm>
          <a:prstGeom prst="rect">
            <a:avLst/>
          </a:prstGeom>
          <a:noFill/>
          <a:ln/>
        </p:spPr>
        <p:txBody>
          <a:bodyPr wrap="none" lIns="0" tIns="0" rIns="0" bIns="0" rtlCol="0" anchor="t"/>
          <a:lstStyle/>
          <a:p>
            <a:pPr marL="0" indent="0" algn="r" rtl="1">
              <a:lnSpc>
                <a:spcPts val="5150"/>
              </a:lnSpc>
              <a:buNone/>
            </a:pPr>
            <a:r>
              <a:rPr lang="en-US" sz="4100" b="1" dirty="0">
                <a:solidFill>
                  <a:srgbClr val="F95F88"/>
                </a:solidFill>
                <a:latin typeface="Times New Roman" panose="02020603050405020304" pitchFamily="18" charset="0"/>
                <a:ea typeface="Petrona Bold" pitchFamily="34" charset="-122"/>
                <a:cs typeface="Times New Roman" panose="02020603050405020304" pitchFamily="18" charset="0"/>
              </a:rPr>
              <a:t>جولة في منصة SkillCraft</a:t>
            </a:r>
            <a:endParaRPr lang="en-US" sz="4100" dirty="0">
              <a:latin typeface="Times New Roman" panose="02020603050405020304" pitchFamily="18" charset="0"/>
              <a:cs typeface="Times New Roman" panose="02020603050405020304" pitchFamily="18" charset="0"/>
            </a:endParaRPr>
          </a:p>
        </p:txBody>
      </p:sp>
      <p:sp>
        <p:nvSpPr>
          <p:cNvPr id="3" name="Text 1"/>
          <p:cNvSpPr/>
          <p:nvPr/>
        </p:nvSpPr>
        <p:spPr>
          <a:xfrm>
            <a:off x="670560" y="1568529"/>
            <a:ext cx="13289280"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سنقوم الآن بجولة سريعة في منصة SkillCraft لنستعرض أبرز ميزاتها وكيف تعمل عملياً:</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13528834" y="2090499"/>
            <a:ext cx="431006" cy="431006"/>
          </a:xfrm>
          <a:prstGeom prst="roundRect">
            <a:avLst>
              <a:gd name="adj" fmla="val 18670"/>
            </a:avLst>
          </a:prstGeom>
          <a:solidFill>
            <a:srgbClr val="E0D7F4"/>
          </a:solidFill>
          <a:ln w="7620">
            <a:solidFill>
              <a:srgbClr val="C6BDDA"/>
            </a:solidFill>
            <a:prstDash val="solid"/>
          </a:ln>
        </p:spPr>
      </p:sp>
      <p:sp>
        <p:nvSpPr>
          <p:cNvPr id="5" name="Text 3"/>
          <p:cNvSpPr/>
          <p:nvPr/>
        </p:nvSpPr>
        <p:spPr>
          <a:xfrm>
            <a:off x="13586281" y="2108478"/>
            <a:ext cx="316111" cy="395049"/>
          </a:xfrm>
          <a:prstGeom prst="rect">
            <a:avLst/>
          </a:prstGeom>
          <a:noFill/>
          <a:ln/>
        </p:spPr>
        <p:txBody>
          <a:bodyPr wrap="none" lIns="0" tIns="0" rIns="0" bIns="0" rtlCol="0" anchor="t"/>
          <a:lstStyle/>
          <a:p>
            <a:pPr marL="0" indent="0" algn="ctr" rtl="1">
              <a:lnSpc>
                <a:spcPts val="2450"/>
              </a:lnSpc>
              <a:buNone/>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0702885" y="2156341"/>
            <a:ext cx="2634377" cy="329327"/>
          </a:xfrm>
          <a:prstGeom prst="rect">
            <a:avLst/>
          </a:prstGeom>
          <a:noFill/>
          <a:ln/>
        </p:spPr>
        <p:txBody>
          <a:bodyPr wrap="none" lIns="0" tIns="0" rIns="0" bIns="0" rtlCol="0" anchor="t"/>
          <a:lstStyle/>
          <a:p>
            <a:pPr marL="0" indent="0" algn="r" rtl="1">
              <a:lnSpc>
                <a:spcPts val="2550"/>
              </a:lnSpc>
              <a:buNone/>
            </a:pPr>
            <a:r>
              <a:rPr lang="en-US" sz="2800" b="1" dirty="0">
                <a:solidFill>
                  <a:srgbClr val="272525"/>
                </a:solidFill>
                <a:latin typeface="Times New Roman" panose="02020603050405020304" pitchFamily="18" charset="0"/>
                <a:ea typeface="Petrona Bold" pitchFamily="34" charset="-122"/>
                <a:cs typeface="Times New Roman" panose="02020603050405020304" pitchFamily="18" charset="0"/>
              </a:rPr>
              <a:t>إنشاء حساب جديد</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670560" y="2600563"/>
            <a:ext cx="12666702"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عرض عملية التسجيل البسيطة والتحقق من البريد الإلكتروني.</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13528834" y="3290173"/>
            <a:ext cx="431006" cy="431006"/>
          </a:xfrm>
          <a:prstGeom prst="roundRect">
            <a:avLst>
              <a:gd name="adj" fmla="val 18670"/>
            </a:avLst>
          </a:prstGeom>
          <a:solidFill>
            <a:srgbClr val="E0D7F4"/>
          </a:solidFill>
          <a:ln w="7620">
            <a:solidFill>
              <a:srgbClr val="C6BDDA"/>
            </a:solidFill>
            <a:prstDash val="solid"/>
          </a:ln>
        </p:spPr>
      </p:sp>
      <p:sp>
        <p:nvSpPr>
          <p:cNvPr id="9" name="Text 7"/>
          <p:cNvSpPr/>
          <p:nvPr/>
        </p:nvSpPr>
        <p:spPr>
          <a:xfrm>
            <a:off x="13586281" y="3308152"/>
            <a:ext cx="316111" cy="395049"/>
          </a:xfrm>
          <a:prstGeom prst="rect">
            <a:avLst/>
          </a:prstGeom>
          <a:noFill/>
          <a:ln/>
        </p:spPr>
        <p:txBody>
          <a:bodyPr wrap="none" lIns="0" tIns="0" rIns="0" bIns="0" rtlCol="0" anchor="t"/>
          <a:lstStyle/>
          <a:p>
            <a:pPr marL="0" indent="0" algn="ctr" rtl="1">
              <a:lnSpc>
                <a:spcPts val="24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450" dirty="0">
              <a:latin typeface="Times New Roman" panose="02020603050405020304" pitchFamily="18" charset="0"/>
              <a:cs typeface="Times New Roman" panose="02020603050405020304" pitchFamily="18" charset="0"/>
            </a:endParaRPr>
          </a:p>
        </p:txBody>
      </p:sp>
      <p:sp>
        <p:nvSpPr>
          <p:cNvPr id="10" name="Text 8"/>
          <p:cNvSpPr/>
          <p:nvPr/>
        </p:nvSpPr>
        <p:spPr>
          <a:xfrm>
            <a:off x="10702885" y="3356015"/>
            <a:ext cx="2634377" cy="329327"/>
          </a:xfrm>
          <a:prstGeom prst="rect">
            <a:avLst/>
          </a:prstGeom>
          <a:noFill/>
          <a:ln/>
        </p:spPr>
        <p:txBody>
          <a:bodyPr wrap="none" lIns="0" tIns="0" rIns="0" bIns="0" rtlCol="0" anchor="t"/>
          <a:lstStyle/>
          <a:p>
            <a:pPr marL="0" indent="0" algn="r" rtl="1">
              <a:lnSpc>
                <a:spcPts val="2550"/>
              </a:lnSpc>
              <a:buNone/>
            </a:pPr>
            <a:r>
              <a:rPr lang="en-US" sz="2800" b="1" dirty="0">
                <a:solidFill>
                  <a:srgbClr val="272525"/>
                </a:solidFill>
                <a:latin typeface="Times New Roman" panose="02020603050405020304" pitchFamily="18" charset="0"/>
                <a:ea typeface="Petrona Bold" pitchFamily="34" charset="-122"/>
                <a:cs typeface="Times New Roman" panose="02020603050405020304" pitchFamily="18" charset="0"/>
              </a:rPr>
              <a:t>استعراض المحتوى</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670560" y="3800237"/>
            <a:ext cx="12666702"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تصفح مجموعة خرائط الطريق والاختبارات المتاحة على المنصة.</a:t>
            </a:r>
            <a:endParaRPr lang="en-US" dirty="0">
              <a:latin typeface="Times New Roman" panose="02020603050405020304" pitchFamily="18" charset="0"/>
              <a:cs typeface="Times New Roman" panose="02020603050405020304" pitchFamily="18" charset="0"/>
            </a:endParaRPr>
          </a:p>
        </p:txBody>
      </p:sp>
      <p:sp>
        <p:nvSpPr>
          <p:cNvPr id="12" name="Shape 10"/>
          <p:cNvSpPr/>
          <p:nvPr/>
        </p:nvSpPr>
        <p:spPr>
          <a:xfrm>
            <a:off x="13528834" y="4489847"/>
            <a:ext cx="431006" cy="431006"/>
          </a:xfrm>
          <a:prstGeom prst="roundRect">
            <a:avLst>
              <a:gd name="adj" fmla="val 18670"/>
            </a:avLst>
          </a:prstGeom>
          <a:solidFill>
            <a:srgbClr val="E0D7F4"/>
          </a:solidFill>
          <a:ln w="7620">
            <a:solidFill>
              <a:srgbClr val="C6BDDA"/>
            </a:solidFill>
            <a:prstDash val="solid"/>
          </a:ln>
        </p:spPr>
      </p:sp>
      <p:sp>
        <p:nvSpPr>
          <p:cNvPr id="13" name="Text 11"/>
          <p:cNvSpPr/>
          <p:nvPr/>
        </p:nvSpPr>
        <p:spPr>
          <a:xfrm>
            <a:off x="13586281" y="4507825"/>
            <a:ext cx="316111" cy="395049"/>
          </a:xfrm>
          <a:prstGeom prst="rect">
            <a:avLst/>
          </a:prstGeom>
          <a:noFill/>
          <a:ln/>
        </p:spPr>
        <p:txBody>
          <a:bodyPr wrap="none" lIns="0" tIns="0" rIns="0" bIns="0" rtlCol="0" anchor="t"/>
          <a:lstStyle/>
          <a:p>
            <a:pPr marL="0" indent="0" algn="ctr" rtl="1">
              <a:lnSpc>
                <a:spcPts val="24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450" dirty="0">
              <a:latin typeface="Times New Roman" panose="02020603050405020304" pitchFamily="18" charset="0"/>
              <a:cs typeface="Times New Roman" panose="02020603050405020304" pitchFamily="18" charset="0"/>
            </a:endParaRPr>
          </a:p>
        </p:txBody>
      </p:sp>
      <p:sp>
        <p:nvSpPr>
          <p:cNvPr id="14" name="Text 12"/>
          <p:cNvSpPr/>
          <p:nvPr/>
        </p:nvSpPr>
        <p:spPr>
          <a:xfrm>
            <a:off x="10393799" y="4555688"/>
            <a:ext cx="2943463" cy="329327"/>
          </a:xfrm>
          <a:prstGeom prst="rect">
            <a:avLst/>
          </a:prstGeom>
          <a:noFill/>
          <a:ln/>
        </p:spPr>
        <p:txBody>
          <a:bodyPr wrap="none" lIns="0" tIns="0" rIns="0" bIns="0" rtlCol="0" anchor="t"/>
          <a:lstStyle/>
          <a:p>
            <a:pPr marL="0" indent="0" algn="r" rtl="1">
              <a:lnSpc>
                <a:spcPts val="2550"/>
              </a:lnSpc>
              <a:buNone/>
            </a:pPr>
            <a:r>
              <a:rPr lang="en-US" sz="2800" b="1" dirty="0">
                <a:solidFill>
                  <a:srgbClr val="272525"/>
                </a:solidFill>
                <a:latin typeface="Times New Roman" panose="02020603050405020304" pitchFamily="18" charset="0"/>
                <a:ea typeface="Petrona Bold" pitchFamily="34" charset="-122"/>
                <a:cs typeface="Times New Roman" panose="02020603050405020304" pitchFamily="18" charset="0"/>
              </a:rPr>
              <a:t>الملف الشخصي وتتبع التقدم</a:t>
            </a:r>
            <a:endParaRPr lang="en-US" sz="2800" dirty="0">
              <a:latin typeface="Times New Roman" panose="02020603050405020304" pitchFamily="18" charset="0"/>
              <a:cs typeface="Times New Roman" panose="02020603050405020304" pitchFamily="18" charset="0"/>
            </a:endParaRPr>
          </a:p>
        </p:txBody>
      </p:sp>
      <p:sp>
        <p:nvSpPr>
          <p:cNvPr id="15" name="Text 13"/>
          <p:cNvSpPr/>
          <p:nvPr/>
        </p:nvSpPr>
        <p:spPr>
          <a:xfrm>
            <a:off x="670560" y="4999911"/>
            <a:ext cx="12666702"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كيف يمكن للمستخدم إضافة خريطة طريق جديدة ومتابعة تقدمه فيها.</a:t>
            </a:r>
            <a:endParaRPr lang="en-US" dirty="0">
              <a:latin typeface="Times New Roman" panose="02020603050405020304" pitchFamily="18" charset="0"/>
              <a:cs typeface="Times New Roman" panose="02020603050405020304" pitchFamily="18" charset="0"/>
            </a:endParaRPr>
          </a:p>
        </p:txBody>
      </p:sp>
      <p:sp>
        <p:nvSpPr>
          <p:cNvPr id="16" name="Shape 14"/>
          <p:cNvSpPr/>
          <p:nvPr/>
        </p:nvSpPr>
        <p:spPr>
          <a:xfrm>
            <a:off x="13528834" y="5689521"/>
            <a:ext cx="431006" cy="431006"/>
          </a:xfrm>
          <a:prstGeom prst="roundRect">
            <a:avLst>
              <a:gd name="adj" fmla="val 18670"/>
            </a:avLst>
          </a:prstGeom>
          <a:solidFill>
            <a:srgbClr val="E0D7F4"/>
          </a:solidFill>
          <a:ln w="7620">
            <a:solidFill>
              <a:srgbClr val="C6BDDA"/>
            </a:solidFill>
            <a:prstDash val="solid"/>
          </a:ln>
        </p:spPr>
      </p:sp>
      <p:sp>
        <p:nvSpPr>
          <p:cNvPr id="17" name="Text 15"/>
          <p:cNvSpPr/>
          <p:nvPr/>
        </p:nvSpPr>
        <p:spPr>
          <a:xfrm>
            <a:off x="13586281" y="5707499"/>
            <a:ext cx="316111" cy="395049"/>
          </a:xfrm>
          <a:prstGeom prst="rect">
            <a:avLst/>
          </a:prstGeom>
          <a:noFill/>
          <a:ln/>
        </p:spPr>
        <p:txBody>
          <a:bodyPr wrap="none" lIns="0" tIns="0" rIns="0" bIns="0" rtlCol="0" anchor="t"/>
          <a:lstStyle/>
          <a:p>
            <a:pPr marL="0" indent="0" algn="ctr" rtl="1">
              <a:lnSpc>
                <a:spcPts val="2450"/>
              </a:lnSpc>
              <a:buNone/>
            </a:pPr>
            <a:r>
              <a:rPr lang="en-US" sz="320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3200" dirty="0">
              <a:latin typeface="Times New Roman" panose="02020603050405020304" pitchFamily="18" charset="0"/>
              <a:cs typeface="Times New Roman" panose="02020603050405020304" pitchFamily="18" charset="0"/>
            </a:endParaRPr>
          </a:p>
        </p:txBody>
      </p:sp>
      <p:sp>
        <p:nvSpPr>
          <p:cNvPr id="18" name="Text 16"/>
          <p:cNvSpPr/>
          <p:nvPr/>
        </p:nvSpPr>
        <p:spPr>
          <a:xfrm>
            <a:off x="10408444" y="5755362"/>
            <a:ext cx="2928818" cy="329327"/>
          </a:xfrm>
          <a:prstGeom prst="rect">
            <a:avLst/>
          </a:prstGeom>
          <a:noFill/>
          <a:ln/>
        </p:spPr>
        <p:txBody>
          <a:bodyPr wrap="none" lIns="0" tIns="0" rIns="0" bIns="0" rtlCol="0" anchor="t"/>
          <a:lstStyle/>
          <a:p>
            <a:pPr marL="0" indent="0" algn="r" rtl="1">
              <a:lnSpc>
                <a:spcPts val="2550"/>
              </a:lnSpc>
              <a:buNone/>
            </a:pPr>
            <a:r>
              <a:rPr lang="en-US" sz="2800" b="1" dirty="0">
                <a:solidFill>
                  <a:srgbClr val="272525"/>
                </a:solidFill>
                <a:latin typeface="Times New Roman" panose="02020603050405020304" pitchFamily="18" charset="0"/>
                <a:ea typeface="Petrona Bold" pitchFamily="34" charset="-122"/>
                <a:cs typeface="Times New Roman" panose="02020603050405020304" pitchFamily="18" charset="0"/>
              </a:rPr>
              <a:t>توليد المحتوى بـ Gemini AI</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670560" y="6199584"/>
            <a:ext cx="12666702"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الجانب الأهم: توليد خريطة طريق جديدة تماماً لموضوع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مثل</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“Full-Stack"</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باستخدام الذكاء الاصطناعي.</a:t>
            </a:r>
            <a:endParaRPr lang="en-US" dirty="0">
              <a:latin typeface="Times New Roman" panose="02020603050405020304" pitchFamily="18" charset="0"/>
              <a:cs typeface="Times New Roman" panose="02020603050405020304" pitchFamily="18" charset="0"/>
            </a:endParaRPr>
          </a:p>
        </p:txBody>
      </p:sp>
      <p:sp>
        <p:nvSpPr>
          <p:cNvPr id="20" name="Shape 18"/>
          <p:cNvSpPr/>
          <p:nvPr/>
        </p:nvSpPr>
        <p:spPr>
          <a:xfrm>
            <a:off x="13528834" y="6889194"/>
            <a:ext cx="431006" cy="431006"/>
          </a:xfrm>
          <a:prstGeom prst="roundRect">
            <a:avLst>
              <a:gd name="adj" fmla="val 18670"/>
            </a:avLst>
          </a:prstGeom>
          <a:solidFill>
            <a:srgbClr val="E0D7F4"/>
          </a:solidFill>
          <a:ln w="7620">
            <a:solidFill>
              <a:srgbClr val="C6BDDA"/>
            </a:solidFill>
            <a:prstDash val="solid"/>
          </a:ln>
        </p:spPr>
      </p:sp>
      <p:sp>
        <p:nvSpPr>
          <p:cNvPr id="21" name="Text 19"/>
          <p:cNvSpPr/>
          <p:nvPr/>
        </p:nvSpPr>
        <p:spPr>
          <a:xfrm>
            <a:off x="13586281" y="6907173"/>
            <a:ext cx="316111" cy="395049"/>
          </a:xfrm>
          <a:prstGeom prst="rect">
            <a:avLst/>
          </a:prstGeom>
          <a:noFill/>
          <a:ln/>
        </p:spPr>
        <p:txBody>
          <a:bodyPr wrap="none" lIns="0" tIns="0" rIns="0" bIns="0" rtlCol="0" anchor="t"/>
          <a:lstStyle/>
          <a:p>
            <a:pPr marL="0" indent="0" algn="ctr" rtl="1">
              <a:lnSpc>
                <a:spcPts val="24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5</a:t>
            </a:r>
            <a:endParaRPr lang="en-US" sz="2450" dirty="0">
              <a:latin typeface="Times New Roman" panose="02020603050405020304" pitchFamily="18" charset="0"/>
              <a:cs typeface="Times New Roman" panose="02020603050405020304" pitchFamily="18" charset="0"/>
            </a:endParaRPr>
          </a:p>
        </p:txBody>
      </p:sp>
      <p:sp>
        <p:nvSpPr>
          <p:cNvPr id="22" name="Text 20"/>
          <p:cNvSpPr/>
          <p:nvPr/>
        </p:nvSpPr>
        <p:spPr>
          <a:xfrm>
            <a:off x="10702885" y="6955036"/>
            <a:ext cx="2634377" cy="329327"/>
          </a:xfrm>
          <a:prstGeom prst="rect">
            <a:avLst/>
          </a:prstGeom>
          <a:noFill/>
          <a:ln/>
        </p:spPr>
        <p:txBody>
          <a:bodyPr wrap="none" lIns="0" tIns="0" rIns="0" bIns="0" rtlCol="0" anchor="t"/>
          <a:lstStyle/>
          <a:p>
            <a:pPr marL="0" indent="0" algn="r" rtl="1">
              <a:lnSpc>
                <a:spcPts val="2550"/>
              </a:lnSpc>
              <a:buNone/>
            </a:pPr>
            <a:r>
              <a:rPr lang="en-US" sz="2800" b="1" dirty="0">
                <a:solidFill>
                  <a:srgbClr val="272525"/>
                </a:solidFill>
                <a:latin typeface="Times New Roman" panose="02020603050405020304" pitchFamily="18" charset="0"/>
                <a:ea typeface="Petrona Bold" pitchFamily="34" charset="-122"/>
                <a:cs typeface="Times New Roman" panose="02020603050405020304" pitchFamily="18" charset="0"/>
              </a:rPr>
              <a:t>لوحة تحكم المدير</a:t>
            </a:r>
            <a:endParaRPr lang="en-US" sz="2800" dirty="0">
              <a:latin typeface="Times New Roman" panose="02020603050405020304" pitchFamily="18" charset="0"/>
              <a:cs typeface="Times New Roman" panose="02020603050405020304" pitchFamily="18" charset="0"/>
            </a:endParaRPr>
          </a:p>
        </p:txBody>
      </p:sp>
      <p:sp>
        <p:nvSpPr>
          <p:cNvPr id="23" name="Text 21"/>
          <p:cNvSpPr/>
          <p:nvPr/>
        </p:nvSpPr>
        <p:spPr>
          <a:xfrm>
            <a:off x="670560" y="7399258"/>
            <a:ext cx="12666702" cy="306467"/>
          </a:xfrm>
          <a:prstGeom prst="rect">
            <a:avLst/>
          </a:prstGeom>
          <a:noFill/>
          <a:ln/>
        </p:spPr>
        <p:txBody>
          <a:bodyPr wrap="none" lIns="0" tIns="0" rIns="0" bIns="0" rtlCol="0" anchor="t"/>
          <a:lstStyle/>
          <a:p>
            <a:pPr marL="0" indent="0" algn="r" rtl="1">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نظرة سريعة على أدوات إدارة المحتوى والمستخدمين للمشرفين.</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864787" y="362545"/>
            <a:ext cx="7304246" cy="453152"/>
          </a:xfrm>
          <a:prstGeom prst="rect">
            <a:avLst/>
          </a:prstGeom>
          <a:noFill/>
          <a:ln/>
        </p:spPr>
        <p:txBody>
          <a:bodyPr wrap="none" lIns="0" tIns="0" rIns="0" bIns="0" rtlCol="0" anchor="t"/>
          <a:lstStyle/>
          <a:p>
            <a:pPr marL="0" indent="0" algn="r" rtl="1">
              <a:lnSpc>
                <a:spcPts val="3550"/>
              </a:lnSpc>
              <a:buNone/>
            </a:pPr>
            <a:r>
              <a:rPr lang="en-US" sz="4800" b="1" dirty="0">
                <a:solidFill>
                  <a:srgbClr val="F95F88"/>
                </a:solidFill>
                <a:latin typeface="Times New Roman" panose="02020603050405020304" pitchFamily="18" charset="0"/>
                <a:ea typeface="Petrona Bold" pitchFamily="34" charset="-122"/>
                <a:cs typeface="Times New Roman" panose="02020603050405020304" pitchFamily="18" charset="0"/>
              </a:rPr>
              <a:t>استراتيجية الاختبار والنتائج: ضمان الموثوقية والجودة</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461367" y="1079302"/>
            <a:ext cx="13707666" cy="210860"/>
          </a:xfrm>
          <a:prstGeom prst="rect">
            <a:avLst/>
          </a:prstGeom>
          <a:noFill/>
          <a:ln/>
        </p:spPr>
        <p:txBody>
          <a:bodyPr wrap="none" lIns="0" tIns="0" rIns="0" bIns="0" rtlCol="0" anchor="t"/>
          <a:lstStyle/>
          <a:p>
            <a:pPr marL="0" indent="0" algn="r" rtl="1">
              <a:lnSpc>
                <a:spcPts val="16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لضمان تقديم نظام قوي وموثوق، اتبعنا استراتيجية اختبار شاملة تتكون من نوعين رئيسيين:</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5244465" y="1570196"/>
            <a:ext cx="1909882" cy="226576"/>
          </a:xfrm>
          <a:prstGeom prst="rect">
            <a:avLst/>
          </a:prstGeom>
          <a:noFill/>
          <a:ln/>
        </p:spPr>
        <p:txBody>
          <a:bodyPr wrap="none" lIns="0" tIns="0" rIns="0" bIns="0" rtlCol="0" anchor="t"/>
          <a:lstStyle/>
          <a:p>
            <a:pPr marL="0" indent="0" algn="r" rtl="1">
              <a:lnSpc>
                <a:spcPts val="175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اختبارات الوحدات والتكامل</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461367" y="1928574"/>
            <a:ext cx="6692979" cy="210860"/>
          </a:xfrm>
          <a:prstGeom prst="rect">
            <a:avLst/>
          </a:prstGeom>
          <a:noFill/>
          <a:ln/>
        </p:spPr>
        <p:txBody>
          <a:bodyPr wrap="none" lIns="0" tIns="0" rIns="0" bIns="0" rtlCol="0" anchor="t"/>
          <a:lstStyle/>
          <a:p>
            <a:pPr marL="0" indent="0" algn="r" rtl="1">
              <a:lnSpc>
                <a:spcPts val="16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ركزنا على اختبار منطق العمل (BLL) وطبقة الوصول للبيانات (DAL) في وحدة إدارة المستخدمين.</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461367" y="2258020"/>
            <a:ext cx="6692979" cy="421719"/>
          </a:xfrm>
          <a:prstGeom prst="rect">
            <a:avLst/>
          </a:prstGeom>
          <a:noFill/>
          <a:ln/>
        </p:spPr>
        <p:txBody>
          <a:bodyPr wrap="square" lIns="0" tIns="0" rIns="0" bIns="0" rtlCol="0" anchor="t"/>
          <a:lstStyle/>
          <a:p>
            <a:pPr marL="342900" indent="-342900" algn="r" rtl="1">
              <a:lnSpc>
                <a:spcPts val="1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تأكدنا من أن وظائف حساسة مثل إنشاء الحساب الجديد، تسجيل الدخول، والتعامل مع قاعدة البيانات تعمل كما هو متوقع وبدون أخطاء.</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12363688" y="1570196"/>
            <a:ext cx="1812965" cy="226576"/>
          </a:xfrm>
          <a:prstGeom prst="rect">
            <a:avLst/>
          </a:prstGeom>
          <a:noFill/>
          <a:ln/>
        </p:spPr>
        <p:txBody>
          <a:bodyPr wrap="none" lIns="0" tIns="0" rIns="0" bIns="0" rtlCol="0" anchor="t"/>
          <a:lstStyle/>
          <a:p>
            <a:pPr marL="0" indent="0" algn="r" rtl="1">
              <a:lnSpc>
                <a:spcPts val="1750"/>
              </a:lnSpc>
              <a:buNone/>
            </a:pPr>
            <a:r>
              <a:rPr lang="en-US" sz="2800" b="1" dirty="0">
                <a:solidFill>
                  <a:srgbClr val="F95F88"/>
                </a:solidFill>
                <a:latin typeface="Times New Roman" panose="02020603050405020304" pitchFamily="18" charset="0"/>
                <a:ea typeface="Petrona Bold" pitchFamily="34" charset="-122"/>
                <a:cs typeface="Times New Roman" panose="02020603050405020304" pitchFamily="18" charset="0"/>
              </a:rPr>
              <a:t>اختبارات الأداء</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7315201" y="1928573"/>
            <a:ext cx="6861452" cy="1322627"/>
          </a:xfrm>
          <a:prstGeom prst="rect">
            <a:avLst/>
          </a:prstGeom>
          <a:noFill/>
          <a:ln/>
        </p:spPr>
        <p:txBody>
          <a:bodyPr wrap="none" lIns="0" tIns="0" rIns="0" bIns="0" rtlCol="0" anchor="t"/>
          <a:lstStyle/>
          <a:p>
            <a:pPr marL="0" indent="0" algn="r" rtl="1">
              <a:lnSpc>
                <a:spcPts val="16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استخدمنا أداة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k6</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لإجراء اختبارات الحِمل (Load)، الإجهاد (Stress)، </a:t>
            </a:r>
          </a:p>
          <a:p>
            <a:pPr marL="0" indent="0" algn="r" rtl="1">
              <a:lnSpc>
                <a:spcPts val="1650"/>
              </a:lnSpc>
              <a:buNone/>
            </a:pP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والذروة</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(Spike)</a:t>
            </a:r>
            <a:r>
              <a:rPr lang="ar-SY" sz="1600" dirty="0">
                <a:solidFill>
                  <a:srgbClr val="272525"/>
                </a:solidFill>
                <a:latin typeface="Times New Roman" panose="02020603050405020304" pitchFamily="18" charset="0"/>
                <a:ea typeface="Inter" pitchFamily="34" charset="-122"/>
                <a:cs typeface="Times New Roman" panose="02020603050405020304" pitchFamily="18" charset="0"/>
              </a:rPr>
              <a:t> وال</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(soak)</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على</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نقاط النهاية الحرجة في </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ال</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ـ </a:t>
            </a:r>
            <a:r>
              <a:rPr lang="ar-SY" sz="160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API</a:t>
            </a:r>
            <a:endParaRPr lang="ar-SY" sz="1600" dirty="0">
              <a:solidFill>
                <a:srgbClr val="272525"/>
              </a:solidFill>
              <a:latin typeface="Times New Roman" panose="02020603050405020304" pitchFamily="18" charset="0"/>
              <a:ea typeface="Inter" pitchFamily="34" charset="-122"/>
              <a:cs typeface="Times New Roman" panose="02020603050405020304" pitchFamily="18" charset="0"/>
            </a:endParaRPr>
          </a:p>
          <a:p>
            <a:pPr marL="0" indent="0" algn="r" rtl="1">
              <a:lnSpc>
                <a:spcPts val="1650"/>
              </a:lnSpc>
              <a:buNone/>
            </a:pPr>
            <a:endParaRPr lang="en-US" sz="1600" dirty="0">
              <a:solidFill>
                <a:srgbClr val="272525"/>
              </a:solidFill>
              <a:latin typeface="Times New Roman" panose="02020603050405020304" pitchFamily="18" charset="0"/>
              <a:ea typeface="Inter" pitchFamily="34" charset="-122"/>
              <a:cs typeface="Times New Roman" panose="02020603050405020304" pitchFamily="18" charset="0"/>
            </a:endParaRPr>
          </a:p>
          <a:p>
            <a:pPr marL="0" indent="0" algn="r" rtl="1">
              <a:lnSpc>
                <a:spcPts val="1650"/>
              </a:lnSpc>
              <a:buNone/>
            </a:pPr>
            <a:r>
              <a:rPr lang="ar-SY" sz="1600" dirty="0">
                <a:latin typeface="Times New Roman" panose="02020603050405020304" pitchFamily="18" charset="0"/>
                <a:cs typeface="Times New Roman" panose="02020603050405020304" pitchFamily="18" charset="0"/>
              </a:rPr>
              <a:t>في الذروة الأداء ممتاز: أغلب الطلبات (95%) تتم في حوالي 15 ميلي ثانية فقط، وهذا يعتبر أداءً سريعًا جدًا.</a:t>
            </a:r>
          </a:p>
          <a:p>
            <a:pPr marL="0" indent="0" algn="r" rtl="1">
              <a:lnSpc>
                <a:spcPts val="1650"/>
              </a:lnSpc>
              <a:buNone/>
            </a:pPr>
            <a:r>
              <a:rPr lang="ar-SY" sz="1600" dirty="0">
                <a:latin typeface="Times New Roman" panose="02020603050405020304" pitchFamily="18" charset="0"/>
                <a:cs typeface="Times New Roman" panose="02020603050405020304" pitchFamily="18" charset="0"/>
              </a:rPr>
              <a:t>النظام مستقر: لا توجد أي أخطاء، مما يعني أن النظام يتعامل مع جميع الطلبات بنجاح.</a:t>
            </a:r>
          </a:p>
          <a:p>
            <a:pPr marL="0" indent="0" algn="r" rtl="1">
              <a:lnSpc>
                <a:spcPts val="1650"/>
              </a:lnSpc>
              <a:buNone/>
            </a:pPr>
            <a:r>
              <a:rPr lang="ar-SY" sz="1600" dirty="0">
                <a:latin typeface="Times New Roman" panose="02020603050405020304" pitchFamily="18" charset="0"/>
                <a:cs typeface="Times New Roman" panose="02020603050405020304" pitchFamily="18" charset="0"/>
              </a:rPr>
              <a:t>قدرة تحمل عالية: تم إجراء عدد كبير جدًا من الفحوصات والطلبات (حوالي 360 ألف طلب)، والنظام نجح في التعامل معها كلها.</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461367" y="9277112"/>
            <a:ext cx="13707666" cy="210860"/>
          </a:xfrm>
          <a:prstGeom prst="rect">
            <a:avLst/>
          </a:prstGeom>
          <a:noFill/>
          <a:ln/>
        </p:spPr>
        <p:txBody>
          <a:bodyPr wrap="none" lIns="0" tIns="0" rIns="0" bIns="0" rtlCol="0" anchor="t"/>
          <a:lstStyle/>
          <a:p>
            <a:pPr marL="0" indent="0" algn="r" rtl="1">
              <a:lnSpc>
                <a:spcPts val="1650"/>
              </a:lnSpc>
              <a:buNone/>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النتيجة:</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أثبت النظام قدرته على التعامل مع 50 مستخدماً متزامناً بكفاءة عالية، وبزمن استجابة فائق السرعة (أقل من 10 ميلي ثانية)، وبنسبة أخطاء 0.00%.</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82961"/>
            <a:ext cx="13042821" cy="2339102"/>
          </a:xfrm>
          <a:prstGeom prst="rect">
            <a:avLst/>
          </a:prstGeom>
          <a:noFill/>
          <a:ln/>
        </p:spPr>
        <p:txBody>
          <a:bodyPr wrap="none" lIns="0" tIns="0" rIns="0" bIns="0" rtlCol="0" anchor="t"/>
          <a:lstStyle/>
          <a:p>
            <a:pPr marL="0" indent="0" algn="ctr" rtl="1">
              <a:lnSpc>
                <a:spcPts val="18400"/>
              </a:lnSpc>
              <a:buNone/>
            </a:pPr>
            <a:r>
              <a:rPr lang="en-US" sz="14700" b="1" dirty="0">
                <a:solidFill>
                  <a:srgbClr val="F95F88"/>
                </a:solidFill>
                <a:latin typeface="Times New Roman" panose="02020603050405020304" pitchFamily="18" charset="0"/>
                <a:ea typeface="Petrona Bold" pitchFamily="34" charset="-122"/>
                <a:cs typeface="Times New Roman" panose="02020603050405020304" pitchFamily="18" charset="0"/>
              </a:rPr>
              <a:t>شكراً لكم!</a:t>
            </a:r>
            <a:endParaRPr lang="en-US" sz="14700" dirty="0">
              <a:latin typeface="Times New Roman" panose="02020603050405020304" pitchFamily="18" charset="0"/>
              <a:cs typeface="Times New Roman" panose="02020603050405020304" pitchFamily="18" charset="0"/>
            </a:endParaRPr>
          </a:p>
        </p:txBody>
      </p:sp>
      <p:sp>
        <p:nvSpPr>
          <p:cNvPr id="3" name="Text 1"/>
          <p:cNvSpPr/>
          <p:nvPr/>
        </p:nvSpPr>
        <p:spPr>
          <a:xfrm>
            <a:off x="793790" y="4575691"/>
            <a:ext cx="13042821" cy="907018"/>
          </a:xfrm>
          <a:prstGeom prst="rect">
            <a:avLst/>
          </a:prstGeom>
          <a:noFill/>
          <a:ln/>
        </p:spPr>
        <p:txBody>
          <a:bodyPr wrap="square" lIns="0" tIns="0" rIns="0" bIns="0" rtlCol="0" anchor="t"/>
          <a:lstStyle/>
          <a:p>
            <a:pPr marL="0" indent="0" algn="ctr" rtl="1">
              <a:lnSpc>
                <a:spcPts val="3550"/>
              </a:lnSpc>
              <a:buNone/>
            </a:pPr>
            <a:r>
              <a:rPr lang="en-US" sz="2200" dirty="0">
                <a:solidFill>
                  <a:srgbClr val="272525"/>
                </a:solidFill>
                <a:latin typeface="Times New Roman" panose="02020603050405020304" pitchFamily="18" charset="0"/>
                <a:ea typeface="Inter" pitchFamily="34" charset="-122"/>
                <a:cs typeface="Times New Roman" panose="02020603050405020304" pitchFamily="18" charset="0"/>
              </a:rPr>
              <a:t>نجح مشروع SkillCraft في توفير منصة منظمة، معززة بالذكاء الاصطناعي، وموثوقة للمتعلمين. يحل المشروع مشكلة "ماذا أتعلم تالياً" عبر الدمج بين خرائط الطريق الواضحة والتقنيات الحديثة.</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4820126" y="5822871"/>
            <a:ext cx="4990148" cy="623649"/>
          </a:xfrm>
          <a:prstGeom prst="rect">
            <a:avLst/>
          </a:prstGeom>
          <a:noFill/>
          <a:ln/>
        </p:spPr>
        <p:txBody>
          <a:bodyPr wrap="none" lIns="0" tIns="0" rIns="0" bIns="0" rtlCol="0" anchor="t"/>
          <a:lstStyle/>
          <a:p>
            <a:pPr marL="0" indent="0" algn="ctr" rtl="1">
              <a:lnSpc>
                <a:spcPts val="4900"/>
              </a:lnSpc>
              <a:buNone/>
            </a:pPr>
            <a:r>
              <a:rPr lang="en-US" sz="3900" b="1" dirty="0">
                <a:solidFill>
                  <a:srgbClr val="F95F88"/>
                </a:solidFill>
                <a:latin typeface="Times New Roman" panose="02020603050405020304" pitchFamily="18" charset="0"/>
                <a:ea typeface="Petrona Bold" pitchFamily="34" charset="-122"/>
                <a:cs typeface="Times New Roman" panose="02020603050405020304" pitchFamily="18" charset="0"/>
              </a:rPr>
              <a:t>هل من أسئلة؟</a:t>
            </a:r>
            <a:endParaRPr lang="en-US" sz="3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223891" y="480298"/>
            <a:ext cx="4796195" cy="599480"/>
          </a:xfrm>
          <a:prstGeom prst="rect">
            <a:avLst/>
          </a:prstGeom>
          <a:noFill/>
          <a:ln/>
        </p:spPr>
        <p:txBody>
          <a:bodyPr wrap="none" lIns="0" tIns="0" rIns="0" bIns="0" rtlCol="0" anchor="t"/>
          <a:lstStyle/>
          <a:p>
            <a:pPr marL="0" indent="0" algn="r" rtl="1">
              <a:lnSpc>
                <a:spcPts val="4700"/>
              </a:lnSpc>
              <a:buNone/>
            </a:pPr>
            <a:r>
              <a:rPr lang="en-US" sz="3750" b="1" dirty="0">
                <a:solidFill>
                  <a:srgbClr val="F95F88"/>
                </a:solidFill>
                <a:latin typeface="Times New Roman" panose="02020603050405020304" pitchFamily="18" charset="0"/>
                <a:ea typeface="Petrona Bold" pitchFamily="34" charset="-122"/>
                <a:cs typeface="Times New Roman" panose="02020603050405020304" pitchFamily="18" charset="0"/>
              </a:rPr>
              <a:t>محاور العرض</a:t>
            </a:r>
            <a:endParaRPr lang="en-US" sz="3750" dirty="0">
              <a:latin typeface="Times New Roman" panose="02020603050405020304" pitchFamily="18" charset="0"/>
              <a:cs typeface="Times New Roman" panose="02020603050405020304" pitchFamily="18" charset="0"/>
            </a:endParaRPr>
          </a:p>
        </p:txBody>
      </p:sp>
      <p:sp>
        <p:nvSpPr>
          <p:cNvPr id="3" name="Shape 1"/>
          <p:cNvSpPr/>
          <p:nvPr/>
        </p:nvSpPr>
        <p:spPr>
          <a:xfrm>
            <a:off x="13627775" y="1428512"/>
            <a:ext cx="392311" cy="392311"/>
          </a:xfrm>
          <a:prstGeom prst="roundRect">
            <a:avLst>
              <a:gd name="adj" fmla="val 18672"/>
            </a:avLst>
          </a:prstGeom>
          <a:solidFill>
            <a:srgbClr val="E0D7F4"/>
          </a:solidFill>
          <a:ln w="7620">
            <a:solidFill>
              <a:srgbClr val="C6BDDA"/>
            </a:solidFill>
            <a:prstDash val="solid"/>
          </a:ln>
        </p:spPr>
      </p:sp>
      <p:sp>
        <p:nvSpPr>
          <p:cNvPr id="4" name="Text 2"/>
          <p:cNvSpPr/>
          <p:nvPr/>
        </p:nvSpPr>
        <p:spPr>
          <a:xfrm>
            <a:off x="13680043" y="1444764"/>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250" dirty="0">
              <a:latin typeface="Times New Roman" panose="02020603050405020304" pitchFamily="18" charset="0"/>
              <a:cs typeface="Times New Roman" panose="02020603050405020304" pitchFamily="18" charset="0"/>
            </a:endParaRPr>
          </a:p>
        </p:txBody>
      </p:sp>
      <p:sp>
        <p:nvSpPr>
          <p:cNvPr id="5" name="Text 3"/>
          <p:cNvSpPr/>
          <p:nvPr/>
        </p:nvSpPr>
        <p:spPr>
          <a:xfrm>
            <a:off x="10590252" y="1488400"/>
            <a:ext cx="2863215"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مقدمة: المشكلة والحل المقترح</a:t>
            </a:r>
            <a:endParaRPr lang="en-US" sz="1850" dirty="0">
              <a:latin typeface="Times New Roman" panose="02020603050405020304" pitchFamily="18" charset="0"/>
              <a:cs typeface="Times New Roman" panose="02020603050405020304" pitchFamily="18" charset="0"/>
            </a:endParaRPr>
          </a:p>
        </p:txBody>
      </p:sp>
      <p:sp>
        <p:nvSpPr>
          <p:cNvPr id="6" name="Shape 4"/>
          <p:cNvSpPr/>
          <p:nvPr/>
        </p:nvSpPr>
        <p:spPr>
          <a:xfrm>
            <a:off x="13627775" y="2169557"/>
            <a:ext cx="392311" cy="392311"/>
          </a:xfrm>
          <a:prstGeom prst="roundRect">
            <a:avLst>
              <a:gd name="adj" fmla="val 18672"/>
            </a:avLst>
          </a:prstGeom>
          <a:solidFill>
            <a:srgbClr val="E0D7F4"/>
          </a:solidFill>
          <a:ln w="7620">
            <a:solidFill>
              <a:srgbClr val="C6BDDA"/>
            </a:solidFill>
            <a:prstDash val="solid"/>
          </a:ln>
        </p:spPr>
      </p:sp>
      <p:sp>
        <p:nvSpPr>
          <p:cNvPr id="7" name="Text 5"/>
          <p:cNvSpPr/>
          <p:nvPr/>
        </p:nvSpPr>
        <p:spPr>
          <a:xfrm>
            <a:off x="13680043" y="2185809"/>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250" dirty="0">
              <a:latin typeface="Times New Roman" panose="02020603050405020304" pitchFamily="18" charset="0"/>
              <a:cs typeface="Times New Roman" panose="02020603050405020304" pitchFamily="18" charset="0"/>
            </a:endParaRPr>
          </a:p>
        </p:txBody>
      </p:sp>
      <p:sp>
        <p:nvSpPr>
          <p:cNvPr id="8" name="Text 6"/>
          <p:cNvSpPr/>
          <p:nvPr/>
        </p:nvSpPr>
        <p:spPr>
          <a:xfrm>
            <a:off x="11055429" y="2229445"/>
            <a:ext cx="2398038"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رؤية وأهداف المشروع</a:t>
            </a:r>
            <a:endParaRPr lang="en-US" sz="1850" dirty="0">
              <a:latin typeface="Times New Roman" panose="02020603050405020304" pitchFamily="18" charset="0"/>
              <a:cs typeface="Times New Roman" panose="02020603050405020304" pitchFamily="18" charset="0"/>
            </a:endParaRPr>
          </a:p>
        </p:txBody>
      </p:sp>
      <p:sp>
        <p:nvSpPr>
          <p:cNvPr id="9" name="Shape 7"/>
          <p:cNvSpPr/>
          <p:nvPr/>
        </p:nvSpPr>
        <p:spPr>
          <a:xfrm>
            <a:off x="13627775" y="2910602"/>
            <a:ext cx="392311" cy="392311"/>
          </a:xfrm>
          <a:prstGeom prst="roundRect">
            <a:avLst>
              <a:gd name="adj" fmla="val 18672"/>
            </a:avLst>
          </a:prstGeom>
          <a:solidFill>
            <a:srgbClr val="E0D7F4"/>
          </a:solidFill>
          <a:ln w="7620">
            <a:solidFill>
              <a:srgbClr val="C6BDDA"/>
            </a:solidFill>
            <a:prstDash val="solid"/>
          </a:ln>
        </p:spPr>
      </p:sp>
      <p:sp>
        <p:nvSpPr>
          <p:cNvPr id="10" name="Text 8"/>
          <p:cNvSpPr/>
          <p:nvPr/>
        </p:nvSpPr>
        <p:spPr>
          <a:xfrm>
            <a:off x="13680043" y="2926854"/>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250" dirty="0">
              <a:latin typeface="Times New Roman" panose="02020603050405020304" pitchFamily="18" charset="0"/>
              <a:cs typeface="Times New Roman" panose="02020603050405020304" pitchFamily="18" charset="0"/>
            </a:endParaRPr>
          </a:p>
        </p:txBody>
      </p:sp>
      <p:sp>
        <p:nvSpPr>
          <p:cNvPr id="11" name="Text 9"/>
          <p:cNvSpPr/>
          <p:nvPr/>
        </p:nvSpPr>
        <p:spPr>
          <a:xfrm>
            <a:off x="11055429" y="2970490"/>
            <a:ext cx="2398038"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بنية النظام: نظرة معمقة</a:t>
            </a:r>
            <a:endParaRPr lang="en-US" sz="1850" dirty="0">
              <a:latin typeface="Times New Roman" panose="02020603050405020304" pitchFamily="18" charset="0"/>
              <a:cs typeface="Times New Roman" panose="02020603050405020304" pitchFamily="18" charset="0"/>
            </a:endParaRPr>
          </a:p>
        </p:txBody>
      </p:sp>
      <p:sp>
        <p:nvSpPr>
          <p:cNvPr id="12" name="Shape 10"/>
          <p:cNvSpPr/>
          <p:nvPr/>
        </p:nvSpPr>
        <p:spPr>
          <a:xfrm>
            <a:off x="13627775" y="3651647"/>
            <a:ext cx="392311" cy="392311"/>
          </a:xfrm>
          <a:prstGeom prst="roundRect">
            <a:avLst>
              <a:gd name="adj" fmla="val 18672"/>
            </a:avLst>
          </a:prstGeom>
          <a:solidFill>
            <a:srgbClr val="E0D7F4"/>
          </a:solidFill>
          <a:ln w="7620">
            <a:solidFill>
              <a:srgbClr val="C6BDDA"/>
            </a:solidFill>
            <a:prstDash val="solid"/>
          </a:ln>
        </p:spPr>
      </p:sp>
      <p:sp>
        <p:nvSpPr>
          <p:cNvPr id="13" name="Text 11"/>
          <p:cNvSpPr/>
          <p:nvPr/>
        </p:nvSpPr>
        <p:spPr>
          <a:xfrm>
            <a:off x="13680043" y="3667899"/>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2250" dirty="0">
              <a:latin typeface="Times New Roman" panose="02020603050405020304" pitchFamily="18" charset="0"/>
              <a:cs typeface="Times New Roman" panose="02020603050405020304" pitchFamily="18" charset="0"/>
            </a:endParaRPr>
          </a:p>
        </p:txBody>
      </p:sp>
      <p:sp>
        <p:nvSpPr>
          <p:cNvPr id="14" name="Text 12"/>
          <p:cNvSpPr/>
          <p:nvPr/>
        </p:nvSpPr>
        <p:spPr>
          <a:xfrm>
            <a:off x="10898267" y="3711535"/>
            <a:ext cx="2555200"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الواجهة الخلفية (Backend)</a:t>
            </a:r>
            <a:endParaRPr lang="en-US" sz="1850" dirty="0">
              <a:latin typeface="Times New Roman" panose="02020603050405020304" pitchFamily="18" charset="0"/>
              <a:cs typeface="Times New Roman" panose="02020603050405020304" pitchFamily="18" charset="0"/>
            </a:endParaRPr>
          </a:p>
        </p:txBody>
      </p:sp>
      <p:sp>
        <p:nvSpPr>
          <p:cNvPr id="15" name="Shape 13"/>
          <p:cNvSpPr/>
          <p:nvPr/>
        </p:nvSpPr>
        <p:spPr>
          <a:xfrm>
            <a:off x="13627775" y="4392692"/>
            <a:ext cx="392311" cy="392311"/>
          </a:xfrm>
          <a:prstGeom prst="roundRect">
            <a:avLst>
              <a:gd name="adj" fmla="val 18672"/>
            </a:avLst>
          </a:prstGeom>
          <a:solidFill>
            <a:srgbClr val="E0D7F4"/>
          </a:solidFill>
          <a:ln w="7620">
            <a:solidFill>
              <a:srgbClr val="C6BDDA"/>
            </a:solidFill>
            <a:prstDash val="solid"/>
          </a:ln>
        </p:spPr>
      </p:sp>
      <p:sp>
        <p:nvSpPr>
          <p:cNvPr id="16" name="Text 14"/>
          <p:cNvSpPr/>
          <p:nvPr/>
        </p:nvSpPr>
        <p:spPr>
          <a:xfrm>
            <a:off x="13680043" y="4408944"/>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5</a:t>
            </a:r>
            <a:endParaRPr lang="en-US" sz="2250" dirty="0">
              <a:latin typeface="Times New Roman" panose="02020603050405020304" pitchFamily="18" charset="0"/>
              <a:cs typeface="Times New Roman" panose="02020603050405020304" pitchFamily="18" charset="0"/>
            </a:endParaRPr>
          </a:p>
        </p:txBody>
      </p:sp>
      <p:sp>
        <p:nvSpPr>
          <p:cNvPr id="17" name="Text 15"/>
          <p:cNvSpPr/>
          <p:nvPr/>
        </p:nvSpPr>
        <p:spPr>
          <a:xfrm>
            <a:off x="10772894" y="4452580"/>
            <a:ext cx="2680573"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الواجهة الأمامية (Frontend)</a:t>
            </a:r>
            <a:endParaRPr lang="en-US" sz="1850" dirty="0">
              <a:latin typeface="Times New Roman" panose="02020603050405020304" pitchFamily="18" charset="0"/>
              <a:cs typeface="Times New Roman" panose="02020603050405020304" pitchFamily="18" charset="0"/>
            </a:endParaRPr>
          </a:p>
        </p:txBody>
      </p:sp>
      <p:sp>
        <p:nvSpPr>
          <p:cNvPr id="18" name="Shape 16"/>
          <p:cNvSpPr/>
          <p:nvPr/>
        </p:nvSpPr>
        <p:spPr>
          <a:xfrm>
            <a:off x="13627775" y="5133737"/>
            <a:ext cx="392311" cy="392311"/>
          </a:xfrm>
          <a:prstGeom prst="roundRect">
            <a:avLst>
              <a:gd name="adj" fmla="val 18672"/>
            </a:avLst>
          </a:prstGeom>
          <a:solidFill>
            <a:srgbClr val="E0D7F4"/>
          </a:solidFill>
          <a:ln w="7620">
            <a:solidFill>
              <a:srgbClr val="C6BDDA"/>
            </a:solidFill>
            <a:prstDash val="solid"/>
          </a:ln>
        </p:spPr>
      </p:sp>
      <p:sp>
        <p:nvSpPr>
          <p:cNvPr id="19" name="Text 17"/>
          <p:cNvSpPr/>
          <p:nvPr/>
        </p:nvSpPr>
        <p:spPr>
          <a:xfrm>
            <a:off x="13680043" y="5149989"/>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6</a:t>
            </a:r>
            <a:endParaRPr lang="en-US" sz="2250" dirty="0">
              <a:latin typeface="Times New Roman" panose="02020603050405020304" pitchFamily="18" charset="0"/>
              <a:cs typeface="Times New Roman" panose="02020603050405020304" pitchFamily="18" charset="0"/>
            </a:endParaRPr>
          </a:p>
        </p:txBody>
      </p:sp>
      <p:sp>
        <p:nvSpPr>
          <p:cNvPr id="20" name="Text 18"/>
          <p:cNvSpPr/>
          <p:nvPr/>
        </p:nvSpPr>
        <p:spPr>
          <a:xfrm>
            <a:off x="9214604" y="5193625"/>
            <a:ext cx="4238863"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ميزة رئيسية: توليد المحتوى بالذكاء الاصطناعي</a:t>
            </a:r>
            <a:endParaRPr lang="en-US" sz="1850" dirty="0">
              <a:latin typeface="Times New Roman" panose="02020603050405020304" pitchFamily="18" charset="0"/>
              <a:cs typeface="Times New Roman" panose="02020603050405020304" pitchFamily="18" charset="0"/>
            </a:endParaRPr>
          </a:p>
        </p:txBody>
      </p:sp>
      <p:sp>
        <p:nvSpPr>
          <p:cNvPr id="21" name="Shape 19"/>
          <p:cNvSpPr/>
          <p:nvPr/>
        </p:nvSpPr>
        <p:spPr>
          <a:xfrm>
            <a:off x="13627775" y="5874782"/>
            <a:ext cx="392311" cy="392311"/>
          </a:xfrm>
          <a:prstGeom prst="roundRect">
            <a:avLst>
              <a:gd name="adj" fmla="val 18672"/>
            </a:avLst>
          </a:prstGeom>
          <a:solidFill>
            <a:srgbClr val="E0D7F4"/>
          </a:solidFill>
          <a:ln w="7620">
            <a:solidFill>
              <a:srgbClr val="C6BDDA"/>
            </a:solidFill>
            <a:prstDash val="solid"/>
          </a:ln>
        </p:spPr>
      </p:sp>
      <p:sp>
        <p:nvSpPr>
          <p:cNvPr id="22" name="Text 20"/>
          <p:cNvSpPr/>
          <p:nvPr/>
        </p:nvSpPr>
        <p:spPr>
          <a:xfrm>
            <a:off x="13680043" y="5891034"/>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7</a:t>
            </a:r>
            <a:endParaRPr lang="en-US" sz="2250" dirty="0">
              <a:latin typeface="Times New Roman" panose="02020603050405020304" pitchFamily="18" charset="0"/>
              <a:cs typeface="Times New Roman" panose="02020603050405020304" pitchFamily="18" charset="0"/>
            </a:endParaRPr>
          </a:p>
        </p:txBody>
      </p:sp>
      <p:sp>
        <p:nvSpPr>
          <p:cNvPr id="23" name="Text 21"/>
          <p:cNvSpPr/>
          <p:nvPr/>
        </p:nvSpPr>
        <p:spPr>
          <a:xfrm>
            <a:off x="10992445" y="5934670"/>
            <a:ext cx="2461022"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استراتيجية الاختبار والنتائج</a:t>
            </a:r>
            <a:endParaRPr lang="en-US" sz="1850" dirty="0">
              <a:latin typeface="Times New Roman" panose="02020603050405020304" pitchFamily="18" charset="0"/>
              <a:cs typeface="Times New Roman" panose="02020603050405020304" pitchFamily="18" charset="0"/>
            </a:endParaRPr>
          </a:p>
        </p:txBody>
      </p:sp>
      <p:sp>
        <p:nvSpPr>
          <p:cNvPr id="24" name="Shape 22"/>
          <p:cNvSpPr/>
          <p:nvPr/>
        </p:nvSpPr>
        <p:spPr>
          <a:xfrm>
            <a:off x="13627775" y="6615827"/>
            <a:ext cx="392311" cy="392311"/>
          </a:xfrm>
          <a:prstGeom prst="roundRect">
            <a:avLst>
              <a:gd name="adj" fmla="val 18672"/>
            </a:avLst>
          </a:prstGeom>
          <a:solidFill>
            <a:srgbClr val="E0D7F4"/>
          </a:solidFill>
          <a:ln w="7620">
            <a:solidFill>
              <a:srgbClr val="C6BDDA"/>
            </a:solidFill>
            <a:prstDash val="solid"/>
          </a:ln>
        </p:spPr>
      </p:sp>
      <p:sp>
        <p:nvSpPr>
          <p:cNvPr id="25" name="Text 23"/>
          <p:cNvSpPr/>
          <p:nvPr/>
        </p:nvSpPr>
        <p:spPr>
          <a:xfrm>
            <a:off x="13680043" y="6632079"/>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8</a:t>
            </a:r>
            <a:endParaRPr lang="en-US" sz="2250" dirty="0">
              <a:latin typeface="Times New Roman" panose="02020603050405020304" pitchFamily="18" charset="0"/>
              <a:cs typeface="Times New Roman" panose="02020603050405020304" pitchFamily="18" charset="0"/>
            </a:endParaRPr>
          </a:p>
        </p:txBody>
      </p:sp>
      <p:sp>
        <p:nvSpPr>
          <p:cNvPr id="26" name="Text 24"/>
          <p:cNvSpPr/>
          <p:nvPr/>
        </p:nvSpPr>
        <p:spPr>
          <a:xfrm>
            <a:off x="11055429" y="6662388"/>
            <a:ext cx="2398038" cy="299680"/>
          </a:xfrm>
          <a:prstGeom prst="rect">
            <a:avLst/>
          </a:prstGeom>
          <a:noFill/>
          <a:ln/>
        </p:spPr>
        <p:txBody>
          <a:bodyPr wrap="none" lIns="0" tIns="0" rIns="0" bIns="0" rtlCol="0" anchor="t"/>
          <a:lstStyle/>
          <a:p>
            <a:pPr marL="0" indent="0" algn="r" rtl="1">
              <a:lnSpc>
                <a:spcPts val="2350"/>
              </a:lnSpc>
              <a:buNone/>
            </a:pPr>
            <a:r>
              <a:rPr lang="en-US" sz="1850" b="1" dirty="0" err="1">
                <a:solidFill>
                  <a:srgbClr val="272525"/>
                </a:solidFill>
                <a:latin typeface="Times New Roman" panose="02020603050405020304" pitchFamily="18" charset="0"/>
                <a:ea typeface="Petrona Bold" pitchFamily="34" charset="-122"/>
                <a:cs typeface="Times New Roman" panose="02020603050405020304" pitchFamily="18" charset="0"/>
              </a:rPr>
              <a:t>عرض</a:t>
            </a: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 </a:t>
            </a:r>
            <a:r>
              <a:rPr lang="ar-SY" sz="1850" b="1" dirty="0">
                <a:solidFill>
                  <a:srgbClr val="272525"/>
                </a:solidFill>
                <a:latin typeface="Times New Roman" panose="02020603050405020304" pitchFamily="18" charset="0"/>
                <a:ea typeface="Petrona Bold" pitchFamily="34" charset="-122"/>
                <a:cs typeface="Times New Roman" panose="02020603050405020304" pitchFamily="18" charset="0"/>
              </a:rPr>
              <a:t>فيديو</a:t>
            </a: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 للتطبيق</a:t>
            </a:r>
            <a:endParaRPr lang="en-US" sz="1850" dirty="0">
              <a:latin typeface="Times New Roman" panose="02020603050405020304" pitchFamily="18" charset="0"/>
              <a:cs typeface="Times New Roman" panose="02020603050405020304" pitchFamily="18" charset="0"/>
            </a:endParaRPr>
          </a:p>
        </p:txBody>
      </p:sp>
      <p:sp>
        <p:nvSpPr>
          <p:cNvPr id="27" name="Shape 25"/>
          <p:cNvSpPr/>
          <p:nvPr/>
        </p:nvSpPr>
        <p:spPr>
          <a:xfrm>
            <a:off x="13627775" y="7356872"/>
            <a:ext cx="392311" cy="392311"/>
          </a:xfrm>
          <a:prstGeom prst="roundRect">
            <a:avLst>
              <a:gd name="adj" fmla="val 18672"/>
            </a:avLst>
          </a:prstGeom>
          <a:solidFill>
            <a:srgbClr val="E0D7F4"/>
          </a:solidFill>
          <a:ln w="7620">
            <a:solidFill>
              <a:srgbClr val="C6BDDA"/>
            </a:solidFill>
            <a:prstDash val="solid"/>
          </a:ln>
        </p:spPr>
      </p:sp>
      <p:sp>
        <p:nvSpPr>
          <p:cNvPr id="28" name="Text 26"/>
          <p:cNvSpPr/>
          <p:nvPr/>
        </p:nvSpPr>
        <p:spPr>
          <a:xfrm>
            <a:off x="13680043" y="7373124"/>
            <a:ext cx="287655" cy="359688"/>
          </a:xfrm>
          <a:prstGeom prst="rect">
            <a:avLst/>
          </a:prstGeom>
          <a:noFill/>
          <a:ln/>
        </p:spPr>
        <p:txBody>
          <a:bodyPr wrap="none" lIns="0" tIns="0" rIns="0" bIns="0" rtlCol="0" anchor="t"/>
          <a:lstStyle/>
          <a:p>
            <a:pPr marL="0" indent="0" algn="ctr" rtl="1">
              <a:lnSpc>
                <a:spcPts val="2250"/>
              </a:lnSpc>
              <a:buNone/>
            </a:pPr>
            <a:r>
              <a:rPr lang="en-US" sz="2250" b="1" dirty="0">
                <a:solidFill>
                  <a:srgbClr val="272525"/>
                </a:solidFill>
                <a:latin typeface="Times New Roman" panose="02020603050405020304" pitchFamily="18" charset="0"/>
                <a:ea typeface="Petrona Bold" pitchFamily="34" charset="-122"/>
                <a:cs typeface="Times New Roman" panose="02020603050405020304" pitchFamily="18" charset="0"/>
              </a:rPr>
              <a:t>9</a:t>
            </a:r>
            <a:endParaRPr lang="en-US" sz="2250" dirty="0">
              <a:latin typeface="Times New Roman" panose="02020603050405020304" pitchFamily="18" charset="0"/>
              <a:cs typeface="Times New Roman" panose="02020603050405020304" pitchFamily="18" charset="0"/>
            </a:endParaRPr>
          </a:p>
        </p:txBody>
      </p:sp>
      <p:sp>
        <p:nvSpPr>
          <p:cNvPr id="29" name="Text 27"/>
          <p:cNvSpPr/>
          <p:nvPr/>
        </p:nvSpPr>
        <p:spPr>
          <a:xfrm>
            <a:off x="11055429" y="7416760"/>
            <a:ext cx="2398038" cy="299680"/>
          </a:xfrm>
          <a:prstGeom prst="rect">
            <a:avLst/>
          </a:prstGeom>
          <a:noFill/>
          <a:ln/>
        </p:spPr>
        <p:txBody>
          <a:bodyPr wrap="none" lIns="0" tIns="0" rIns="0" bIns="0" rtlCol="0" anchor="t"/>
          <a:lstStyle/>
          <a:p>
            <a:pPr marL="0" indent="0" algn="r" rtl="1">
              <a:lnSpc>
                <a:spcPts val="2350"/>
              </a:lnSpc>
              <a:buNone/>
            </a:pPr>
            <a:r>
              <a:rPr lang="en-US" sz="1850" b="1" dirty="0">
                <a:solidFill>
                  <a:srgbClr val="272525"/>
                </a:solidFill>
                <a:latin typeface="Times New Roman" panose="02020603050405020304" pitchFamily="18" charset="0"/>
                <a:ea typeface="Petrona Bold" pitchFamily="34" charset="-122"/>
                <a:cs typeface="Times New Roman" panose="02020603050405020304" pitchFamily="18" charset="0"/>
              </a:rPr>
              <a:t>الخاتمة والأسئلة</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12336" y="562689"/>
            <a:ext cx="5701784" cy="703421"/>
          </a:xfrm>
          <a:prstGeom prst="rect">
            <a:avLst/>
          </a:prstGeom>
          <a:noFill/>
          <a:ln/>
        </p:spPr>
        <p:txBody>
          <a:bodyPr wrap="none" lIns="0" tIns="0" rIns="0" bIns="0" rtlCol="0" anchor="t"/>
          <a:lstStyle/>
          <a:p>
            <a:pPr marL="0" indent="0" algn="r" rtl="1">
              <a:lnSpc>
                <a:spcPts val="5500"/>
              </a:lnSpc>
              <a:buNone/>
            </a:pPr>
            <a:r>
              <a:rPr lang="en-US" sz="4400" b="1" dirty="0">
                <a:solidFill>
                  <a:srgbClr val="F95F88"/>
                </a:solidFill>
                <a:latin typeface="Times New Roman" panose="02020603050405020304" pitchFamily="18" charset="0"/>
                <a:ea typeface="Petrona Bold" pitchFamily="34" charset="-122"/>
                <a:cs typeface="Times New Roman" panose="02020603050405020304" pitchFamily="18" charset="0"/>
              </a:rPr>
              <a:t>تحدي التعلم الذاتي المُنظّم</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16280" y="1757243"/>
            <a:ext cx="6349246" cy="1964531"/>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في عصر الانفجار المعلوماتي، يواجه المتعلمون تحدياً مشتركاً ومحبطاً: </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"ماذا أتعلم، وبأي ترتيب؟"</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هذا الغموض يؤدي إلى التشتت، فقدان الحافز، وعدم كفاءة العملية التعليمية. الطلاب والمحترفون على حد سواء يضيعون ساعات في البحث عن الموارد المناسبة، فقط ليجدوا أنفسهم يواجهون معلومات متضاربة أو مسارات تعليمية غير متصلة. هذا النقص في التنظيم يعيق التقدم ويقلل من فعالية الجهد المبذول في التعلم.</a:t>
            </a:r>
            <a:endParaRPr lang="en-US" sz="16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572494" y="1803202"/>
            <a:ext cx="6349246" cy="63492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28173"/>
            <a:ext cx="1075384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SkillCraft: مرشدك الرقمي لتطوير المهارات</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5547955"/>
            <a:ext cx="13042821" cy="1088708"/>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منصة </a:t>
            </a: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"SkillCraft"</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هي حل برمجي حديث ومبتكر مصمم لمواجهة هذا التحدي عبر توفير مسارات تعلم تفاعلية ومنظمة تُعرف بـ </a:t>
            </a: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"خرائط الطريق" (Roadmaps)</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المنصة تحوّل عملية التعلم العشوائية إلى رحلة واضحة، تفاعلية، وخطوة بخطوة، موجهة بالذكاء الاصطناعي لتناسب احتياجات كل متعلم. يهدف SkillCraft إلى تزويد المستخدمين بأدوات قوية للتخطيط والمتابعة والتقييم، مما يضمن تجربة تعليمية سلسة وفعالة.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31192" y="622340"/>
            <a:ext cx="6208990" cy="776049"/>
          </a:xfrm>
          <a:prstGeom prst="rect">
            <a:avLst/>
          </a:prstGeom>
          <a:noFill/>
          <a:ln/>
        </p:spPr>
        <p:txBody>
          <a:bodyPr wrap="none" lIns="0" tIns="0" rIns="0" bIns="0" rtlCol="0" anchor="t"/>
          <a:lstStyle/>
          <a:p>
            <a:pPr marL="0" indent="0" algn="r" rtl="1">
              <a:lnSpc>
                <a:spcPts val="6100"/>
              </a:lnSpc>
              <a:buNone/>
            </a:pPr>
            <a:r>
              <a:rPr lang="en-US" sz="4850" b="1" dirty="0">
                <a:solidFill>
                  <a:srgbClr val="F95F88"/>
                </a:solidFill>
                <a:latin typeface="Times New Roman" panose="02020603050405020304" pitchFamily="18" charset="0"/>
                <a:ea typeface="Petrona Bold" pitchFamily="34" charset="-122"/>
                <a:cs typeface="Times New Roman" panose="02020603050405020304" pitchFamily="18" charset="0"/>
              </a:rPr>
              <a:t>رؤيتنا وأهدافنا</a:t>
            </a:r>
            <a:endParaRPr lang="en-US" sz="4850" dirty="0">
              <a:latin typeface="Times New Roman" panose="02020603050405020304" pitchFamily="18" charset="0"/>
              <a:cs typeface="Times New Roman" panose="02020603050405020304" pitchFamily="18" charset="0"/>
            </a:endParaRPr>
          </a:p>
        </p:txBody>
      </p:sp>
      <p:sp>
        <p:nvSpPr>
          <p:cNvPr id="3" name="Shape 1"/>
          <p:cNvSpPr/>
          <p:nvPr/>
        </p:nvSpPr>
        <p:spPr>
          <a:xfrm>
            <a:off x="7428071" y="2188488"/>
            <a:ext cx="6412111" cy="2427208"/>
          </a:xfrm>
          <a:prstGeom prst="roundRect">
            <a:avLst>
              <a:gd name="adj" fmla="val 6028"/>
            </a:avLst>
          </a:prstGeom>
          <a:solidFill>
            <a:srgbClr val="FDFAF7"/>
          </a:solidFill>
          <a:ln/>
        </p:spPr>
      </p:sp>
      <p:sp>
        <p:nvSpPr>
          <p:cNvPr id="4" name="Shape 2"/>
          <p:cNvSpPr/>
          <p:nvPr/>
        </p:nvSpPr>
        <p:spPr>
          <a:xfrm>
            <a:off x="7428071" y="2158008"/>
            <a:ext cx="6412111" cy="121920"/>
          </a:xfrm>
          <a:prstGeom prst="roundRect">
            <a:avLst>
              <a:gd name="adj" fmla="val 77780"/>
            </a:avLst>
          </a:prstGeom>
          <a:solidFill>
            <a:srgbClr val="6237C8"/>
          </a:solidFill>
          <a:ln/>
        </p:spPr>
      </p:sp>
      <p:sp>
        <p:nvSpPr>
          <p:cNvPr id="5" name="Shape 3"/>
          <p:cNvSpPr/>
          <p:nvPr/>
        </p:nvSpPr>
        <p:spPr>
          <a:xfrm>
            <a:off x="10295394" y="1849874"/>
            <a:ext cx="677347" cy="677347"/>
          </a:xfrm>
          <a:prstGeom prst="roundRect">
            <a:avLst>
              <a:gd name="adj" fmla="val 134997"/>
            </a:avLst>
          </a:prstGeom>
          <a:solidFill>
            <a:srgbClr val="6237C8"/>
          </a:solidFill>
          <a:ln/>
        </p:spPr>
      </p:sp>
      <p:pic>
        <p:nvPicPr>
          <p:cNvPr id="6" name="Image 0" descr="preencoded.png"/>
          <p:cNvPicPr>
            <a:picLocks noChangeAspect="1"/>
          </p:cNvPicPr>
          <p:nvPr/>
        </p:nvPicPr>
        <p:blipFill>
          <a:blip r:embed="rId3"/>
          <a:stretch>
            <a:fillRect/>
          </a:stretch>
        </p:blipFill>
        <p:spPr>
          <a:xfrm>
            <a:off x="10498634" y="2019181"/>
            <a:ext cx="270867" cy="338614"/>
          </a:xfrm>
          <a:prstGeom prst="rect">
            <a:avLst/>
          </a:prstGeom>
        </p:spPr>
      </p:pic>
      <p:sp>
        <p:nvSpPr>
          <p:cNvPr id="7" name="Text 4"/>
          <p:cNvSpPr/>
          <p:nvPr/>
        </p:nvSpPr>
        <p:spPr>
          <a:xfrm>
            <a:off x="9852065" y="2752844"/>
            <a:ext cx="3731895" cy="387906"/>
          </a:xfrm>
          <a:prstGeom prst="rect">
            <a:avLst/>
          </a:prstGeom>
          <a:noFill/>
          <a:ln/>
        </p:spPr>
        <p:txBody>
          <a:bodyPr wrap="none" lIns="0" tIns="0" rIns="0" bIns="0" rtlCol="0" anchor="t"/>
          <a:lstStyle/>
          <a:p>
            <a:pPr marL="0" indent="0" algn="r" rtl="1">
              <a:lnSpc>
                <a:spcPts val="3050"/>
              </a:lnSpc>
              <a:buNone/>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رؤيتنا: الوضوح والجذب البصري</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684294" y="3276124"/>
            <a:ext cx="5899666" cy="108335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أن نكون المنصة المفضلة لإتقان المهارات الجديدة من خلال رحلات تعلم واضحة، جذابة بصرياً، ومعززة بالذكاء الاصطناعي. نهدف إلى تبسيط التعلم المعقد وجعله متاحاً للجميع.</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790218" y="2188488"/>
            <a:ext cx="6412111" cy="2427208"/>
          </a:xfrm>
          <a:prstGeom prst="roundRect">
            <a:avLst>
              <a:gd name="adj" fmla="val 6028"/>
            </a:avLst>
          </a:prstGeom>
          <a:solidFill>
            <a:srgbClr val="FDFAF7"/>
          </a:solidFill>
          <a:ln/>
        </p:spPr>
      </p:sp>
      <p:sp>
        <p:nvSpPr>
          <p:cNvPr id="10" name="Shape 7"/>
          <p:cNvSpPr/>
          <p:nvPr/>
        </p:nvSpPr>
        <p:spPr>
          <a:xfrm>
            <a:off x="790218" y="2158008"/>
            <a:ext cx="6412111" cy="121920"/>
          </a:xfrm>
          <a:prstGeom prst="roundRect">
            <a:avLst>
              <a:gd name="adj" fmla="val 77780"/>
            </a:avLst>
          </a:prstGeom>
          <a:solidFill>
            <a:srgbClr val="6237C8"/>
          </a:solidFill>
          <a:ln/>
        </p:spPr>
      </p:sp>
      <p:sp>
        <p:nvSpPr>
          <p:cNvPr id="11" name="Shape 8"/>
          <p:cNvSpPr/>
          <p:nvPr/>
        </p:nvSpPr>
        <p:spPr>
          <a:xfrm>
            <a:off x="3657540" y="1849874"/>
            <a:ext cx="677347" cy="677347"/>
          </a:xfrm>
          <a:prstGeom prst="roundRect">
            <a:avLst>
              <a:gd name="adj" fmla="val 134997"/>
            </a:avLst>
          </a:prstGeom>
          <a:solidFill>
            <a:srgbClr val="6237C8"/>
          </a:solidFill>
          <a:ln/>
        </p:spPr>
      </p:sp>
      <p:pic>
        <p:nvPicPr>
          <p:cNvPr id="12" name="Image 1" descr="preencoded.png"/>
          <p:cNvPicPr>
            <a:picLocks noChangeAspect="1"/>
          </p:cNvPicPr>
          <p:nvPr/>
        </p:nvPicPr>
        <p:blipFill>
          <a:blip r:embed="rId4"/>
          <a:stretch>
            <a:fillRect/>
          </a:stretch>
        </p:blipFill>
        <p:spPr>
          <a:xfrm>
            <a:off x="3860780" y="2019181"/>
            <a:ext cx="270867" cy="338614"/>
          </a:xfrm>
          <a:prstGeom prst="rect">
            <a:avLst/>
          </a:prstGeom>
        </p:spPr>
      </p:pic>
      <p:sp>
        <p:nvSpPr>
          <p:cNvPr id="13" name="Text 9"/>
          <p:cNvSpPr/>
          <p:nvPr/>
        </p:nvSpPr>
        <p:spPr>
          <a:xfrm>
            <a:off x="3841671" y="2752844"/>
            <a:ext cx="3104436" cy="387906"/>
          </a:xfrm>
          <a:prstGeom prst="rect">
            <a:avLst/>
          </a:prstGeom>
          <a:noFill/>
          <a:ln/>
        </p:spPr>
        <p:txBody>
          <a:bodyPr wrap="none" lIns="0" tIns="0" rIns="0" bIns="0" rtlCol="0" anchor="t"/>
          <a:lstStyle/>
          <a:p>
            <a:pPr marL="0" indent="0" algn="r" rtl="1">
              <a:lnSpc>
                <a:spcPts val="3050"/>
              </a:lnSpc>
              <a:buNone/>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هدف 1: توفير الوضوح</a:t>
            </a:r>
            <a:endParaRPr lang="en-US" sz="2400" dirty="0">
              <a:latin typeface="Times New Roman" panose="02020603050405020304" pitchFamily="18" charset="0"/>
              <a:cs typeface="Times New Roman" panose="02020603050405020304" pitchFamily="18" charset="0"/>
            </a:endParaRPr>
          </a:p>
        </p:txBody>
      </p:sp>
      <p:sp>
        <p:nvSpPr>
          <p:cNvPr id="14" name="Text 10"/>
          <p:cNvSpPr/>
          <p:nvPr/>
        </p:nvSpPr>
        <p:spPr>
          <a:xfrm>
            <a:off x="1046440" y="3276124"/>
            <a:ext cx="5899666" cy="108335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إزالة الغموض عن مسارات التعلم من خلال خرائط طريق منظمة وموجهة بالذكاء الاصطناعي، مما يساعد المستخدمين على معرفة ماذا يتعلمون و لماذا.</a:t>
            </a:r>
            <a:endParaRPr lang="en-US" sz="1750" dirty="0">
              <a:latin typeface="Times New Roman" panose="02020603050405020304" pitchFamily="18" charset="0"/>
              <a:cs typeface="Times New Roman" panose="02020603050405020304" pitchFamily="18" charset="0"/>
            </a:endParaRPr>
          </a:p>
        </p:txBody>
      </p:sp>
      <p:sp>
        <p:nvSpPr>
          <p:cNvPr id="15" name="Shape 11"/>
          <p:cNvSpPr/>
          <p:nvPr/>
        </p:nvSpPr>
        <p:spPr>
          <a:xfrm>
            <a:off x="7428071" y="5180052"/>
            <a:ext cx="6412111" cy="2427208"/>
          </a:xfrm>
          <a:prstGeom prst="roundRect">
            <a:avLst>
              <a:gd name="adj" fmla="val 6028"/>
            </a:avLst>
          </a:prstGeom>
          <a:solidFill>
            <a:srgbClr val="FDFAF7"/>
          </a:solidFill>
          <a:ln/>
        </p:spPr>
      </p:sp>
      <p:sp>
        <p:nvSpPr>
          <p:cNvPr id="16" name="Shape 12"/>
          <p:cNvSpPr/>
          <p:nvPr/>
        </p:nvSpPr>
        <p:spPr>
          <a:xfrm>
            <a:off x="7428071" y="5149572"/>
            <a:ext cx="6412111" cy="121920"/>
          </a:xfrm>
          <a:prstGeom prst="roundRect">
            <a:avLst>
              <a:gd name="adj" fmla="val 77780"/>
            </a:avLst>
          </a:prstGeom>
          <a:solidFill>
            <a:srgbClr val="6237C8"/>
          </a:solidFill>
          <a:ln/>
        </p:spPr>
      </p:sp>
      <p:sp>
        <p:nvSpPr>
          <p:cNvPr id="17" name="Shape 13"/>
          <p:cNvSpPr/>
          <p:nvPr/>
        </p:nvSpPr>
        <p:spPr>
          <a:xfrm>
            <a:off x="10295394" y="4841438"/>
            <a:ext cx="677347" cy="677347"/>
          </a:xfrm>
          <a:prstGeom prst="roundRect">
            <a:avLst>
              <a:gd name="adj" fmla="val 134997"/>
            </a:avLst>
          </a:prstGeom>
          <a:solidFill>
            <a:srgbClr val="6237C8"/>
          </a:solidFill>
          <a:ln/>
        </p:spPr>
      </p:sp>
      <p:pic>
        <p:nvPicPr>
          <p:cNvPr id="18" name="Image 2" descr="preencoded.png"/>
          <p:cNvPicPr>
            <a:picLocks noChangeAspect="1"/>
          </p:cNvPicPr>
          <p:nvPr/>
        </p:nvPicPr>
        <p:blipFill>
          <a:blip r:embed="rId5"/>
          <a:stretch>
            <a:fillRect/>
          </a:stretch>
        </p:blipFill>
        <p:spPr>
          <a:xfrm>
            <a:off x="10498634" y="5010745"/>
            <a:ext cx="270867" cy="338614"/>
          </a:xfrm>
          <a:prstGeom prst="rect">
            <a:avLst/>
          </a:prstGeom>
        </p:spPr>
      </p:pic>
      <p:sp>
        <p:nvSpPr>
          <p:cNvPr id="19" name="Text 14"/>
          <p:cNvSpPr/>
          <p:nvPr/>
        </p:nvSpPr>
        <p:spPr>
          <a:xfrm>
            <a:off x="9543098" y="5744408"/>
            <a:ext cx="4040862" cy="387906"/>
          </a:xfrm>
          <a:prstGeom prst="rect">
            <a:avLst/>
          </a:prstGeom>
          <a:noFill/>
          <a:ln/>
        </p:spPr>
        <p:txBody>
          <a:bodyPr wrap="none" lIns="0" tIns="0" rIns="0" bIns="0" rtlCol="0" anchor="t"/>
          <a:lstStyle/>
          <a:p>
            <a:pPr marL="0" indent="0" algn="r" rtl="1">
              <a:lnSpc>
                <a:spcPts val="3050"/>
              </a:lnSpc>
              <a:buNone/>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هدف 2: تعزيز التحفيز وتتبع التقدم</a:t>
            </a:r>
            <a:endParaRPr lang="en-US" sz="2400" dirty="0">
              <a:latin typeface="Times New Roman" panose="02020603050405020304" pitchFamily="18" charset="0"/>
              <a:cs typeface="Times New Roman" panose="02020603050405020304" pitchFamily="18" charset="0"/>
            </a:endParaRPr>
          </a:p>
        </p:txBody>
      </p:sp>
      <p:sp>
        <p:nvSpPr>
          <p:cNvPr id="20" name="Text 15"/>
          <p:cNvSpPr/>
          <p:nvPr/>
        </p:nvSpPr>
        <p:spPr>
          <a:xfrm>
            <a:off x="7684294" y="6267688"/>
            <a:ext cx="5899666" cy="108335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توفير آليات لتتبع التقدم المحرز، وعرض الإنجازات، وتقدير الوقت اللازم لإتقان المهارة، مما يحافظ على الدافعية ويشجع على الاستمرارية.</a:t>
            </a:r>
            <a:endParaRPr lang="en-US" sz="1750" dirty="0">
              <a:latin typeface="Times New Roman" panose="02020603050405020304" pitchFamily="18" charset="0"/>
              <a:cs typeface="Times New Roman" panose="02020603050405020304" pitchFamily="18" charset="0"/>
            </a:endParaRPr>
          </a:p>
        </p:txBody>
      </p:sp>
      <p:sp>
        <p:nvSpPr>
          <p:cNvPr id="21" name="Shape 16"/>
          <p:cNvSpPr/>
          <p:nvPr/>
        </p:nvSpPr>
        <p:spPr>
          <a:xfrm>
            <a:off x="790218" y="5180052"/>
            <a:ext cx="6412111" cy="2427208"/>
          </a:xfrm>
          <a:prstGeom prst="roundRect">
            <a:avLst>
              <a:gd name="adj" fmla="val 6028"/>
            </a:avLst>
          </a:prstGeom>
          <a:solidFill>
            <a:srgbClr val="FDFAF7"/>
          </a:solidFill>
          <a:ln/>
        </p:spPr>
      </p:sp>
      <p:sp>
        <p:nvSpPr>
          <p:cNvPr id="22" name="Shape 17"/>
          <p:cNvSpPr/>
          <p:nvPr/>
        </p:nvSpPr>
        <p:spPr>
          <a:xfrm>
            <a:off x="790218" y="5149572"/>
            <a:ext cx="6412111" cy="121920"/>
          </a:xfrm>
          <a:prstGeom prst="roundRect">
            <a:avLst>
              <a:gd name="adj" fmla="val 77780"/>
            </a:avLst>
          </a:prstGeom>
          <a:solidFill>
            <a:srgbClr val="6237C8"/>
          </a:solidFill>
          <a:ln/>
        </p:spPr>
      </p:sp>
      <p:sp>
        <p:nvSpPr>
          <p:cNvPr id="23" name="Shape 18"/>
          <p:cNvSpPr/>
          <p:nvPr/>
        </p:nvSpPr>
        <p:spPr>
          <a:xfrm>
            <a:off x="3657540" y="4841438"/>
            <a:ext cx="677347" cy="677347"/>
          </a:xfrm>
          <a:prstGeom prst="roundRect">
            <a:avLst>
              <a:gd name="adj" fmla="val 134997"/>
            </a:avLst>
          </a:prstGeom>
          <a:solidFill>
            <a:srgbClr val="6237C8"/>
          </a:solidFill>
          <a:ln/>
        </p:spPr>
      </p:sp>
      <p:pic>
        <p:nvPicPr>
          <p:cNvPr id="24" name="Image 3" descr="preencoded.png"/>
          <p:cNvPicPr>
            <a:picLocks noChangeAspect="1"/>
          </p:cNvPicPr>
          <p:nvPr/>
        </p:nvPicPr>
        <p:blipFill>
          <a:blip r:embed="rId6"/>
          <a:stretch>
            <a:fillRect/>
          </a:stretch>
        </p:blipFill>
        <p:spPr>
          <a:xfrm>
            <a:off x="3860780" y="5010745"/>
            <a:ext cx="270867" cy="338614"/>
          </a:xfrm>
          <a:prstGeom prst="rect">
            <a:avLst/>
          </a:prstGeom>
        </p:spPr>
      </p:pic>
      <p:sp>
        <p:nvSpPr>
          <p:cNvPr id="25" name="Text 19"/>
          <p:cNvSpPr/>
          <p:nvPr/>
        </p:nvSpPr>
        <p:spPr>
          <a:xfrm>
            <a:off x="3841671" y="5744408"/>
            <a:ext cx="3104436" cy="387906"/>
          </a:xfrm>
          <a:prstGeom prst="rect">
            <a:avLst/>
          </a:prstGeom>
          <a:noFill/>
          <a:ln/>
        </p:spPr>
        <p:txBody>
          <a:bodyPr wrap="none" lIns="0" tIns="0" rIns="0" bIns="0" rtlCol="0" anchor="t"/>
          <a:lstStyle/>
          <a:p>
            <a:pPr marL="0" indent="0" algn="r" rtl="1">
              <a:lnSpc>
                <a:spcPts val="3050"/>
              </a:lnSpc>
              <a:buNone/>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هدف 3: تقييم المعرفة</a:t>
            </a:r>
            <a:endParaRPr lang="en-US" sz="2400" dirty="0">
              <a:latin typeface="Times New Roman" panose="02020603050405020304" pitchFamily="18" charset="0"/>
              <a:cs typeface="Times New Roman" panose="02020603050405020304" pitchFamily="18" charset="0"/>
            </a:endParaRPr>
          </a:p>
        </p:txBody>
      </p:sp>
      <p:sp>
        <p:nvSpPr>
          <p:cNvPr id="26" name="Text 20"/>
          <p:cNvSpPr/>
          <p:nvPr/>
        </p:nvSpPr>
        <p:spPr>
          <a:xfrm>
            <a:off x="1046440" y="6267688"/>
            <a:ext cx="5899666" cy="1083350"/>
          </a:xfrm>
          <a:prstGeom prst="rect">
            <a:avLst/>
          </a:prstGeom>
          <a:noFill/>
          <a:ln/>
        </p:spPr>
        <p:txBody>
          <a:bodyPr wrap="square" lIns="0" tIns="0" rIns="0" bIns="0" rtlCol="0" anchor="t"/>
          <a:lstStyle/>
          <a:p>
            <a:pPr marL="0" indent="0" algn="r" rtl="1">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دمج اختبارات تقييم ذاتية ذكية تعزز الفهم وتثبت المعرفة المكتسبة، مما يضمن جودة التعلم ويساعد في تحديد نقاط القوة والضعف.</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86155" y="562689"/>
            <a:ext cx="5627965" cy="703421"/>
          </a:xfrm>
          <a:prstGeom prst="rect">
            <a:avLst/>
          </a:prstGeom>
          <a:noFill/>
          <a:ln/>
        </p:spPr>
        <p:txBody>
          <a:bodyPr wrap="none" lIns="0" tIns="0" rIns="0" bIns="0" rtlCol="0" anchor="t"/>
          <a:lstStyle/>
          <a:p>
            <a:pPr marL="0" indent="0" algn="r" rtl="1">
              <a:lnSpc>
                <a:spcPts val="5500"/>
              </a:lnSpc>
              <a:buNone/>
            </a:pPr>
            <a:r>
              <a:rPr lang="en-US" sz="4400" b="1" dirty="0">
                <a:solidFill>
                  <a:srgbClr val="F95F88"/>
                </a:solidFill>
                <a:latin typeface="Times New Roman" panose="02020603050405020304" pitchFamily="18" charset="0"/>
                <a:ea typeface="Petrona Bold" pitchFamily="34" charset="-122"/>
                <a:cs typeface="Times New Roman" panose="02020603050405020304" pitchFamily="18" charset="0"/>
              </a:rPr>
              <a:t>البنية العامة للنظام</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16280" y="1757243"/>
            <a:ext cx="6349246" cy="982266"/>
          </a:xfrm>
          <a:prstGeom prst="rect">
            <a:avLst/>
          </a:prstGeom>
          <a:noFill/>
          <a:ln/>
        </p:spPr>
        <p:txBody>
          <a:bodyPr wrap="square" lIns="0" tIns="0" rIns="0" bIns="0" rtlCol="0" anchor="t"/>
          <a:lstStyle/>
          <a:p>
            <a:pPr marL="0" indent="0" algn="r" rtl="1">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يتبع مشروع SkillCraft بنية العميل-الخادم (Client-Server) الحديثة، مما يضمن الفصل الواضح بين العرض ومنطق العمل والبيانات. تهدف هذه البنية إلى تحقيق قابلية التوسع والصيانة العالية.</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16280" y="2923699"/>
            <a:ext cx="6349246" cy="654844"/>
          </a:xfrm>
          <a:prstGeom prst="rect">
            <a:avLst/>
          </a:prstGeom>
          <a:noFill/>
          <a:ln/>
        </p:spPr>
        <p:txBody>
          <a:bodyPr wrap="square" lIns="0" tIns="0" rIns="0" bIns="0" rtlCol="0" anchor="t"/>
          <a:lstStyle/>
          <a:p>
            <a:pPr marL="342900" indent="-342900" algn="r" rtl="1">
              <a:lnSpc>
                <a:spcPts val="2550"/>
              </a:lnSpc>
              <a:buSzPct val="100000"/>
              <a:buChar char="•"/>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الواجهة </a:t>
            </a:r>
            <a:r>
              <a:rPr lang="en-US" sz="1600" b="1" dirty="0" err="1">
                <a:solidFill>
                  <a:srgbClr val="272525"/>
                </a:solidFill>
                <a:latin typeface="Times New Roman" panose="02020603050405020304" pitchFamily="18" charset="0"/>
                <a:ea typeface="Inter" pitchFamily="34" charset="-122"/>
                <a:cs typeface="Times New Roman" panose="02020603050405020304" pitchFamily="18" charset="0"/>
              </a:rPr>
              <a:t>الأمامية</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 </a:t>
            </a:r>
            <a:r>
              <a:rPr lang="ar-SY" sz="1600" b="1"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b="1" dirty="0" err="1">
                <a:solidFill>
                  <a:srgbClr val="272525"/>
                </a:solidFill>
                <a:latin typeface="Times New Roman" panose="02020603050405020304" pitchFamily="18" charset="0"/>
                <a:ea typeface="Inter" pitchFamily="34" charset="-122"/>
                <a:cs typeface="Times New Roman" panose="02020603050405020304" pitchFamily="18" charset="0"/>
              </a:rPr>
              <a:t>العميل</a:t>
            </a:r>
            <a:r>
              <a:rPr lang="ar-SY" sz="1600" b="1" dirty="0">
                <a:solidFill>
                  <a:srgbClr val="272525"/>
                </a:solidFill>
                <a:latin typeface="Times New Roman" panose="02020603050405020304" pitchFamily="18" charset="0"/>
                <a:ea typeface="Inter" pitchFamily="34" charset="-122"/>
                <a:cs typeface="Times New Roman" panose="02020603050405020304" pitchFamily="18" charset="0"/>
              </a:rPr>
              <a:t>):</a:t>
            </a:r>
            <a:r>
              <a:rPr lang="ar-SY" sz="1600" dirty="0">
                <a:solidFill>
                  <a:srgbClr val="272525"/>
                </a:solidFill>
                <a:latin typeface="Times New Roman" panose="02020603050405020304" pitchFamily="18" charset="0"/>
                <a:ea typeface="Inter" pitchFamily="34" charset="-122"/>
                <a:cs typeface="Times New Roman" panose="02020603050405020304" pitchFamily="18" charset="0"/>
              </a:rPr>
              <a:t> تط</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بيق</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ويب ديناميكي (SPA) مبني باستخدام </a:t>
            </a:r>
            <a:r>
              <a:rPr lang="en-US" sz="1600" dirty="0">
                <a:solidFill>
                  <a:srgbClr val="673AB7"/>
                </a:solidFill>
                <a:latin typeface="Times New Roman" panose="02020603050405020304" pitchFamily="18" charset="0"/>
                <a:ea typeface="Inter" pitchFamily="34" charset="-122"/>
                <a:cs typeface="Times New Roman" panose="02020603050405020304" pitchFamily="18" charset="0"/>
              </a:rPr>
              <a:t>React</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يوفر تجربة مستخدم سلسة وتفاعلية.</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16280" y="3650099"/>
            <a:ext cx="6349246" cy="982266"/>
          </a:xfrm>
          <a:prstGeom prst="rect">
            <a:avLst/>
          </a:prstGeom>
          <a:noFill/>
          <a:ln/>
        </p:spPr>
        <p:txBody>
          <a:bodyPr wrap="square" lIns="0" tIns="0" rIns="0" bIns="0" rtlCol="0" anchor="t"/>
          <a:lstStyle/>
          <a:p>
            <a:pPr marL="342900" indent="-342900" algn="r" rtl="1">
              <a:lnSpc>
                <a:spcPts val="2550"/>
              </a:lnSpc>
              <a:buSzPct val="100000"/>
              <a:buChar char="•"/>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الواجهة </a:t>
            </a:r>
            <a:r>
              <a:rPr lang="en-US" sz="1600" b="1" dirty="0" err="1">
                <a:solidFill>
                  <a:srgbClr val="272525"/>
                </a:solidFill>
                <a:latin typeface="Times New Roman" panose="02020603050405020304" pitchFamily="18" charset="0"/>
                <a:ea typeface="Inter" pitchFamily="34" charset="-122"/>
                <a:cs typeface="Times New Roman" panose="02020603050405020304" pitchFamily="18" charset="0"/>
              </a:rPr>
              <a:t>الخلفية</a:t>
            </a: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 </a:t>
            </a:r>
            <a:r>
              <a:rPr lang="ar-SY" sz="1600" b="1"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b="1" dirty="0" err="1">
                <a:solidFill>
                  <a:srgbClr val="272525"/>
                </a:solidFill>
                <a:latin typeface="Times New Roman" panose="02020603050405020304" pitchFamily="18" charset="0"/>
                <a:ea typeface="Inter" pitchFamily="34" charset="-122"/>
                <a:cs typeface="Times New Roman" panose="02020603050405020304" pitchFamily="18" charset="0"/>
              </a:rPr>
              <a:t>الخادم</a:t>
            </a:r>
            <a:r>
              <a:rPr lang="ar-SY" sz="1600" b="1"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dirty="0" err="1">
                <a:solidFill>
                  <a:srgbClr val="272525"/>
                </a:solidFill>
                <a:latin typeface="Times New Roman" panose="02020603050405020304" pitchFamily="18" charset="0"/>
                <a:ea typeface="Inter" pitchFamily="34" charset="-122"/>
                <a:cs typeface="Times New Roman" panose="02020603050405020304" pitchFamily="18" charset="0"/>
              </a:rPr>
              <a:t>عبارة</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عن وحدة متجانسة معيارية (Modular Monolith) مبنية باستخدام </a:t>
            </a:r>
            <a:r>
              <a:rPr lang="en-US" sz="1600" dirty="0">
                <a:solidFill>
                  <a:srgbClr val="007ACC"/>
                </a:solidFill>
                <a:latin typeface="Times New Roman" panose="02020603050405020304" pitchFamily="18" charset="0"/>
                <a:ea typeface="Inter" pitchFamily="34" charset="-122"/>
                <a:cs typeface="Times New Roman" panose="02020603050405020304" pitchFamily="18" charset="0"/>
              </a:rPr>
              <a:t>ASP.NET Core</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وتتولى معالجة منطق العمل المعقد وإدارة تخزين البيانات بشكل فعال ومؤمن.</a:t>
            </a:r>
            <a:endParaRPr lang="en-US" sz="16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7572494" y="1803202"/>
            <a:ext cx="6349246" cy="63492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626D6-6EAA-5FF3-869F-B0EE3F4124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6100" y="-114300"/>
            <a:ext cx="8458200" cy="8458200"/>
          </a:xfrm>
          <a:prstGeom prst="rect">
            <a:avLst/>
          </a:prstGeom>
        </p:spPr>
      </p:pic>
    </p:spTree>
    <p:extLst>
      <p:ext uri="{BB962C8B-B14F-4D97-AF65-F5344CB8AC3E}">
        <p14:creationId xmlns:p14="http://schemas.microsoft.com/office/powerpoint/2010/main" val="454577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027878" y="1828919"/>
            <a:ext cx="10808732" cy="779621"/>
          </a:xfrm>
          <a:prstGeom prst="rect">
            <a:avLst/>
          </a:prstGeom>
          <a:noFill/>
          <a:ln/>
        </p:spPr>
        <p:txBody>
          <a:bodyPr wrap="non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الواجهة الخلفية: نهج الـ Modular Monolith</a:t>
            </a:r>
            <a:endParaRPr lang="en-US" sz="49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9489043" y="3062168"/>
            <a:ext cx="4347567" cy="907256"/>
          </a:xfrm>
          <a:prstGeom prst="rect">
            <a:avLst/>
          </a:prstGeom>
        </p:spPr>
      </p:pic>
      <p:sp>
        <p:nvSpPr>
          <p:cNvPr id="4" name="Text 1"/>
          <p:cNvSpPr/>
          <p:nvPr/>
        </p:nvSpPr>
        <p:spPr>
          <a:xfrm>
            <a:off x="10388918" y="4196239"/>
            <a:ext cx="3220879"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الوحدة المتجانسة المعيارية</a:t>
            </a:r>
            <a:endParaRPr lang="en-US" sz="2450" dirty="0">
              <a:latin typeface="Times New Roman" panose="02020603050405020304" pitchFamily="18" charset="0"/>
              <a:cs typeface="Times New Roman" panose="02020603050405020304" pitchFamily="18" charset="0"/>
            </a:endParaRPr>
          </a:p>
        </p:txBody>
      </p:sp>
      <p:sp>
        <p:nvSpPr>
          <p:cNvPr id="5" name="Text 2"/>
          <p:cNvSpPr/>
          <p:nvPr/>
        </p:nvSpPr>
        <p:spPr>
          <a:xfrm>
            <a:off x="9715857" y="4722257"/>
            <a:ext cx="3893939"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اخترنا هذه البنية للجمع بين بساطة النشر للتطبيق الموحد والمزايا التنظيمية للخدمات المصغرة. يتيح هذا النهج تطوير وحدات مستقلة داخل تطبيق واحد.</a:t>
            </a:r>
            <a:endParaRPr lang="en-US" sz="175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141476" y="3062168"/>
            <a:ext cx="4347567" cy="907256"/>
          </a:xfrm>
          <a:prstGeom prst="rect">
            <a:avLst/>
          </a:prstGeom>
        </p:spPr>
      </p:pic>
      <p:sp>
        <p:nvSpPr>
          <p:cNvPr id="7" name="Text 3"/>
          <p:cNvSpPr/>
          <p:nvPr/>
        </p:nvSpPr>
        <p:spPr>
          <a:xfrm>
            <a:off x="6143387" y="4196239"/>
            <a:ext cx="3118842"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وحدات رئيسية</a:t>
            </a:r>
            <a:endParaRPr lang="en-US" sz="2450" dirty="0">
              <a:latin typeface="Times New Roman" panose="02020603050405020304" pitchFamily="18" charset="0"/>
              <a:cs typeface="Times New Roman" panose="02020603050405020304" pitchFamily="18" charset="0"/>
            </a:endParaRPr>
          </a:p>
        </p:txBody>
      </p:sp>
      <p:sp>
        <p:nvSpPr>
          <p:cNvPr id="8" name="Text 4"/>
          <p:cNvSpPr/>
          <p:nvPr/>
        </p:nvSpPr>
        <p:spPr>
          <a:xfrm>
            <a:off x="5368290" y="4722257"/>
            <a:ext cx="3893939"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ينقسم النظام الخلفي إلى أربع وحدات رئيسية لضمان التنظيم وفصل الاهتمامات: إدارة المستخدمين، إدارة خرائط الطريق، إدارة الاختبارات، وإدارة الملفات الشخصية.</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793909" y="3062168"/>
            <a:ext cx="4347567" cy="907256"/>
          </a:xfrm>
          <a:prstGeom prst="rect">
            <a:avLst/>
          </a:prstGeom>
        </p:spPr>
      </p:pic>
      <p:sp>
        <p:nvSpPr>
          <p:cNvPr id="10" name="Text 5"/>
          <p:cNvSpPr/>
          <p:nvPr/>
        </p:nvSpPr>
        <p:spPr>
          <a:xfrm>
            <a:off x="1795820" y="4196239"/>
            <a:ext cx="3118842" cy="389930"/>
          </a:xfrm>
          <a:prstGeom prst="rect">
            <a:avLst/>
          </a:prstGeom>
          <a:noFill/>
          <a:ln/>
        </p:spPr>
        <p:txBody>
          <a:bodyPr wrap="none" lIns="0" tIns="0" rIns="0" bIns="0" rtlCol="0" anchor="t"/>
          <a:lstStyle/>
          <a:p>
            <a:pPr marL="0" indent="0" algn="r" rtl="1">
              <a:lnSpc>
                <a:spcPts val="3050"/>
              </a:lnSpc>
              <a:buNone/>
            </a:pPr>
            <a:r>
              <a:rPr lang="en-US" sz="2450" b="1" dirty="0">
                <a:solidFill>
                  <a:srgbClr val="272525"/>
                </a:solidFill>
                <a:latin typeface="Times New Roman" panose="02020603050405020304" pitchFamily="18" charset="0"/>
                <a:ea typeface="Petrona Bold" pitchFamily="34" charset="-122"/>
                <a:cs typeface="Times New Roman" panose="02020603050405020304" pitchFamily="18" charset="0"/>
              </a:rPr>
              <a:t>بوابة API موحدة</a:t>
            </a:r>
            <a:endParaRPr lang="en-US" sz="2450" dirty="0">
              <a:latin typeface="Times New Roman" panose="02020603050405020304" pitchFamily="18" charset="0"/>
              <a:cs typeface="Times New Roman" panose="02020603050405020304" pitchFamily="18" charset="0"/>
            </a:endParaRPr>
          </a:p>
        </p:txBody>
      </p:sp>
      <p:sp>
        <p:nvSpPr>
          <p:cNvPr id="11" name="Text 6"/>
          <p:cNvSpPr/>
          <p:nvPr/>
        </p:nvSpPr>
        <p:spPr>
          <a:xfrm>
            <a:off x="1020723" y="4722257"/>
            <a:ext cx="3893939" cy="1451610"/>
          </a:xfrm>
          <a:prstGeom prst="rect">
            <a:avLst/>
          </a:prstGeom>
          <a:noFill/>
          <a:ln/>
        </p:spPr>
        <p:txBody>
          <a:bodyPr wrap="square" lIns="0" tIns="0" rIns="0" bIns="0" rtlCol="0" anchor="t"/>
          <a:lstStyle/>
          <a:p>
            <a:pPr marL="0" indent="0" algn="r" rtl="1">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تعمل جميع هذه الوحدات خلف بوابة API موحدة، مما يوفر نقطة دخول واحدة ومنظمة للواجهة الأمامية وييسر عملية التكامل والأمان.</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7741"/>
            <a:ext cx="7556421" cy="1559243"/>
          </a:xfrm>
          <a:prstGeom prst="rect">
            <a:avLst/>
          </a:prstGeom>
          <a:noFill/>
          <a:ln/>
        </p:spPr>
        <p:txBody>
          <a:bodyPr wrap="square" lIns="0" tIns="0" rIns="0" bIns="0" rtlCol="0" anchor="t"/>
          <a:lstStyle/>
          <a:p>
            <a:pPr marL="0" indent="0" algn="r" rtl="1">
              <a:lnSpc>
                <a:spcPts val="6100"/>
              </a:lnSpc>
              <a:buNone/>
            </a:pPr>
            <a:r>
              <a:rPr lang="en-US" sz="4900" b="1" dirty="0">
                <a:solidFill>
                  <a:srgbClr val="F95F88"/>
                </a:solidFill>
                <a:latin typeface="Times New Roman" panose="02020603050405020304" pitchFamily="18" charset="0"/>
                <a:ea typeface="Petrona Bold" pitchFamily="34" charset="-122"/>
                <a:cs typeface="Times New Roman" panose="02020603050405020304" pitchFamily="18" charset="0"/>
              </a:rPr>
              <a:t>قواعد البيانات: النهج الهجين (Hybrid Approach)</a:t>
            </a:r>
            <a:endParaRPr lang="en-US" sz="49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103959"/>
            <a:ext cx="3501509" cy="779859"/>
          </a:xfrm>
          <a:prstGeom prst="rect">
            <a:avLst/>
          </a:prstGeom>
          <a:noFill/>
          <a:ln/>
        </p:spPr>
        <p:txBody>
          <a:bodyPr wrap="square" lIns="0" tIns="0" rIns="0" bIns="0" rtlCol="0" anchor="t"/>
          <a:lstStyle/>
          <a:p>
            <a:pPr marL="0" indent="0" algn="l">
              <a:lnSpc>
                <a:spcPts val="3050"/>
              </a:lnSpc>
              <a:buNone/>
            </a:pPr>
            <a:r>
              <a:rPr lang="en-US" sz="2450" b="1" dirty="0">
                <a:solidFill>
                  <a:srgbClr val="F95F88"/>
                </a:solidFill>
                <a:latin typeface="Times New Roman" panose="02020603050405020304" pitchFamily="18" charset="0"/>
                <a:ea typeface="Petrona Bold" pitchFamily="34" charset="-122"/>
                <a:cs typeface="Times New Roman" panose="02020603050405020304" pitchFamily="18" charset="0"/>
              </a:rPr>
              <a:t>SQL Server: البيانات العلائقية المنظمة</a:t>
            </a:r>
            <a:endParaRPr lang="en-US" sz="245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110633"/>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مثالي لإدارة </a:t>
            </a: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المستخدمين والصلاحيات</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6280190" y="4915733"/>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يوفر تكاملاً قوياً للبيانات وعلاقات واضحة.</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6280190" y="5720834"/>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يضمن الاتساق والأمان للبيانات الحساسة.</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10342721" y="3103959"/>
            <a:ext cx="3501509" cy="779859"/>
          </a:xfrm>
          <a:prstGeom prst="rect">
            <a:avLst/>
          </a:prstGeom>
          <a:noFill/>
          <a:ln/>
        </p:spPr>
        <p:txBody>
          <a:bodyPr wrap="square" lIns="0" tIns="0" rIns="0" bIns="0" rtlCol="0" anchor="t"/>
          <a:lstStyle/>
          <a:p>
            <a:pPr marL="0" indent="0" algn="l">
              <a:lnSpc>
                <a:spcPts val="3050"/>
              </a:lnSpc>
              <a:buNone/>
            </a:pPr>
            <a:r>
              <a:rPr lang="en-US" sz="2450" b="1" dirty="0">
                <a:solidFill>
                  <a:srgbClr val="F95F88"/>
                </a:solidFill>
                <a:latin typeface="Times New Roman" panose="02020603050405020304" pitchFamily="18" charset="0"/>
                <a:ea typeface="Petrona Bold" pitchFamily="34" charset="-122"/>
                <a:cs typeface="Times New Roman" panose="02020603050405020304" pitchFamily="18" charset="0"/>
              </a:rPr>
              <a:t>MongoDB: المحتوى الهرمي والمتطور</a:t>
            </a:r>
            <a:endParaRPr lang="en-US" sz="2450" dirty="0">
              <a:latin typeface="Times New Roman" panose="02020603050405020304" pitchFamily="18" charset="0"/>
              <a:cs typeface="Times New Roman" panose="02020603050405020304" pitchFamily="18" charset="0"/>
            </a:endParaRPr>
          </a:p>
        </p:txBody>
      </p:sp>
      <p:sp>
        <p:nvSpPr>
          <p:cNvPr id="9" name="Text 6"/>
          <p:cNvSpPr/>
          <p:nvPr/>
        </p:nvSpPr>
        <p:spPr>
          <a:xfrm>
            <a:off x="10342721" y="4110633"/>
            <a:ext cx="3501509"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مثالي لـ </a:t>
            </a:r>
            <a:r>
              <a:rPr lang="en-US" sz="1750" b="1" dirty="0">
                <a:solidFill>
                  <a:srgbClr val="272525"/>
                </a:solidFill>
                <a:latin typeface="Times New Roman" panose="02020603050405020304" pitchFamily="18" charset="0"/>
                <a:ea typeface="Inter" pitchFamily="34" charset="-122"/>
                <a:cs typeface="Times New Roman" panose="02020603050405020304" pitchFamily="18" charset="0"/>
              </a:rPr>
              <a:t>خرائط الطريق، الاختبارات، والملفات الشخصية</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0" name="Text 7"/>
          <p:cNvSpPr/>
          <p:nvPr/>
        </p:nvSpPr>
        <p:spPr>
          <a:xfrm>
            <a:off x="10342721" y="4915733"/>
            <a:ext cx="3501509"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بنيتها المرنة القائمة على المستندات تناسب المحتوى التعليمي المتغير.</a:t>
            </a:r>
            <a:endParaRPr lang="en-US" sz="1750" dirty="0">
              <a:latin typeface="Times New Roman" panose="02020603050405020304" pitchFamily="18" charset="0"/>
              <a:cs typeface="Times New Roman" panose="02020603050405020304" pitchFamily="18" charset="0"/>
            </a:endParaRPr>
          </a:p>
        </p:txBody>
      </p:sp>
      <p:sp>
        <p:nvSpPr>
          <p:cNvPr id="11" name="Text 8"/>
          <p:cNvSpPr/>
          <p:nvPr/>
        </p:nvSpPr>
        <p:spPr>
          <a:xfrm>
            <a:off x="10342721" y="6083737"/>
            <a:ext cx="3501509"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تسمح بالتوسع الأفقي والتعامل مع كميات كبيرة من البيانات غير المنظمة بسهولة.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1280</Words>
  <Application>Microsoft Office PowerPoint</Application>
  <PresentationFormat>Custom</PresentationFormat>
  <Paragraphs>129</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Ammar Samrah</cp:lastModifiedBy>
  <cp:revision>3</cp:revision>
  <dcterms:created xsi:type="dcterms:W3CDTF">2025-08-07T00:01:24Z</dcterms:created>
  <dcterms:modified xsi:type="dcterms:W3CDTF">2025-08-07T01:48:45Z</dcterms:modified>
</cp:coreProperties>
</file>